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</p:sldMasterIdLst>
  <p:notesMasterIdLst>
    <p:notesMasterId r:id="rId27"/>
  </p:notesMasterIdLst>
  <p:handoutMasterIdLst>
    <p:handoutMasterId r:id="rId28"/>
  </p:handoutMasterIdLst>
  <p:sldIdLst>
    <p:sldId id="298" r:id="rId2"/>
    <p:sldId id="266" r:id="rId3"/>
    <p:sldId id="257" r:id="rId4"/>
    <p:sldId id="260" r:id="rId5"/>
    <p:sldId id="322" r:id="rId6"/>
    <p:sldId id="320" r:id="rId7"/>
    <p:sldId id="323" r:id="rId8"/>
    <p:sldId id="318" r:id="rId9"/>
    <p:sldId id="293" r:id="rId10"/>
    <p:sldId id="294" r:id="rId11"/>
    <p:sldId id="326" r:id="rId12"/>
    <p:sldId id="327" r:id="rId13"/>
    <p:sldId id="330" r:id="rId14"/>
    <p:sldId id="295" r:id="rId15"/>
    <p:sldId id="324" r:id="rId16"/>
    <p:sldId id="296" r:id="rId17"/>
    <p:sldId id="331" r:id="rId18"/>
    <p:sldId id="325" r:id="rId19"/>
    <p:sldId id="303" r:id="rId20"/>
    <p:sldId id="301" r:id="rId21"/>
    <p:sldId id="333" r:id="rId22"/>
    <p:sldId id="302" r:id="rId23"/>
    <p:sldId id="332" r:id="rId24"/>
    <p:sldId id="271" r:id="rId25"/>
    <p:sldId id="259" r:id="rId26"/>
  </p:sldIdLst>
  <p:sldSz cx="9144000" cy="6858000" type="screen4x3"/>
  <p:notesSz cx="6797675" cy="9926638"/>
  <p:embeddedFontLst>
    <p:embeddedFont>
      <p:font typeface="Angsana New" panose="02020603050405020304" pitchFamily="18" charset="-34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 Cen MT" panose="020B0602020104020603" pitchFamily="34" charset="0"/>
      <p:regular r:id="rId37"/>
      <p:bold r:id="rId38"/>
      <p:italic r:id="rId39"/>
      <p:boldItalic r:id="rId40"/>
    </p:embeddedFont>
    <p:embeddedFont>
      <p:font typeface="PSL MethineeSP" panose="020B0604020202020204" charset="-34"/>
      <p:regular r:id="rId41"/>
      <p:bold r:id="rId42"/>
      <p:italic r:id="rId43"/>
      <p:boldItalic r:id="rId44"/>
    </p:embeddedFont>
    <p:embeddedFont>
      <p:font typeface="Cordia New" panose="020B0304020202020204" pitchFamily="34" charset="-34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FF906-0D69-4016-B87C-A8A946FBF46D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DFFC-5B4D-416A-8CC7-1DCF4BCD53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AF617-5F8C-47CF-BDDA-F2B2C8A5359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B1DE-6EB3-48B2-A4AF-5BAA0B8D8A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390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2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69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698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03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487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533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836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875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496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79" y="3765665"/>
            <a:ext cx="7007629" cy="2427317"/>
          </a:xfrm>
        </p:spPr>
        <p:txBody>
          <a:bodyPr anchor="b">
            <a:normAutofit/>
          </a:bodyPr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SL MethineeSP" panose="02020603050405020304" pitchFamily="18" charset="-34"/>
                <a:cs typeface="PSL MethineeSP" panose="02020603050405020304" pitchFamily="18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82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282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197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040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25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514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97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B59EA6-EFD6-4206-8E45-E04B3E02D255}" type="datetimeFigureOut">
              <a:rPr lang="th-TH" smtClean="0"/>
              <a:pPr/>
              <a:t>04/06/67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6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1917" y="3258184"/>
            <a:ext cx="24801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th-TH" b="1" dirty="0" smtClean="0">
                <a:solidFill>
                  <a:schemeClr val="bg1"/>
                </a:solidFill>
              </a:rPr>
              <a:t>ส่วนการเงินและบัญชียินดีต้อนรับ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0670" y="1460665"/>
            <a:ext cx="61276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ส่วนการเงินและบัญชี </a:t>
            </a:r>
            <a:b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</a:b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ยินดีต้อนรับ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j-cs"/>
            </a:endParaRPr>
          </a:p>
        </p:txBody>
      </p:sp>
      <p:pic>
        <p:nvPicPr>
          <p:cNvPr id="10" name="ตัวแทนเนื้อหา 4">
            <a:extLst>
              <a:ext uri="{FF2B5EF4-FFF2-40B4-BE49-F238E27FC236}">
                <a16:creationId xmlns:a16="http://schemas.microsoft.com/office/drawing/2014/main" id="{163094A1-2C09-42FF-AD38-8F7AE059F2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39"/>
            <a:ext cx="9163385" cy="6872539"/>
          </a:xfrm>
        </p:spPr>
      </p:pic>
      <p:sp>
        <p:nvSpPr>
          <p:cNvPr id="12" name="Rectangle 11"/>
          <p:cNvSpPr/>
          <p:nvPr/>
        </p:nvSpPr>
        <p:spPr>
          <a:xfrm>
            <a:off x="2231389" y="1019921"/>
            <a:ext cx="48938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ส่วนการเงินและบัญชี</a:t>
            </a:r>
          </a:p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ยินดีต้อนรับ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7384" y="340822"/>
            <a:ext cx="8578734" cy="989215"/>
          </a:xfrm>
        </p:spPr>
        <p:txBody>
          <a:bodyPr>
            <a:normAutofit/>
          </a:bodyPr>
          <a:lstStyle/>
          <a:p>
            <a:pPr lvl="0" algn="ctr"/>
            <a:r>
              <a:rPr lang="th-TH" sz="39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900" b="1" dirty="0">
                <a:solidFill>
                  <a:schemeClr val="accent6">
                    <a:lumMod val="75000"/>
                  </a:schemeClr>
                </a:solidFill>
              </a:rPr>
              <a:t>Template </a:t>
            </a:r>
            <a:r>
              <a:rPr lang="th-TH" sz="3900" b="1" dirty="0">
                <a:solidFill>
                  <a:schemeClr val="accent6">
                    <a:lumMod val="75000"/>
                  </a:schemeClr>
                </a:solidFill>
              </a:rPr>
              <a:t>เพื่อการออก</a:t>
            </a:r>
            <a:r>
              <a:rPr lang="th-TH" sz="3900" b="1" dirty="0" smtClean="0">
                <a:solidFill>
                  <a:schemeClr val="accent6">
                    <a:lumMod val="75000"/>
                  </a:schemeClr>
                </a:solidFill>
              </a:rPr>
              <a:t>ใบเสร็จ/</a:t>
            </a:r>
            <a:r>
              <a:rPr lang="th-TH" sz="3900" b="1" dirty="0">
                <a:solidFill>
                  <a:schemeClr val="accent6">
                    <a:lumMod val="75000"/>
                  </a:schemeClr>
                </a:solidFill>
              </a:rPr>
              <a:t>การพิมพ์ใบเสร็จ 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76" y="1620980"/>
            <a:ext cx="8837724" cy="23538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4505498"/>
            <a:ext cx="6242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5"/>
                </a:solidFill>
              </a:rPr>
              <a:t>การใช้งาน </a:t>
            </a:r>
          </a:p>
          <a:p>
            <a:r>
              <a:rPr lang="th-TH" dirty="0" smtClean="0"/>
              <a:t>สีเหลืองคือสิ่งที่ผู้ต้องการส่งข้อมูลให้ออกใบเสร็จต้องระบุใน </a:t>
            </a:r>
            <a:r>
              <a:rPr lang="en-US" dirty="0" smtClean="0"/>
              <a:t>Template</a:t>
            </a:r>
            <a:endParaRPr lang="th-TH" dirty="0" smtClean="0"/>
          </a:p>
          <a:p>
            <a:r>
              <a:rPr lang="th-TH" dirty="0" smtClean="0"/>
              <a:t>ประกอบด้วย เลข อว., วันเดือนปีที่ต้องการให้แสดง, ผังบัญชี(ถ้าไม่ทราบถามการเงินรับ73740), รายการละเอียดต่างๆที่ต้องการให้ระบุใบเสร็จเช่นโครงการอะไร, จำนวนเงิน, รหัสงบประมาณตามที่ส่วนแผนฯแจ้งมา, ชื่อบริษัทที่ต้องการให้ออกใบเสร็จ,และวันที่มีการโอนเงินเข้า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205" y="103130"/>
            <a:ext cx="7773338" cy="869460"/>
          </a:xfrm>
        </p:spPr>
        <p:txBody>
          <a:bodyPr/>
          <a:lstStyle/>
          <a:p>
            <a:r>
              <a:rPr lang="th-TH" dirty="0" smtClean="0"/>
              <a:t>การพิมพ์ใบเสร็จรับเงิน(</a:t>
            </a:r>
            <a:r>
              <a:rPr lang="en-US" dirty="0" smtClean="0"/>
              <a:t>ZARF001</a:t>
            </a:r>
            <a:r>
              <a:rPr lang="th-TH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14647" y="1121978"/>
            <a:ext cx="7777466" cy="4156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8950" y="2122028"/>
            <a:ext cx="3526593" cy="15081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5"/>
                </a:solidFill>
              </a:rPr>
              <a:t>การใช้งาน</a:t>
            </a:r>
          </a:p>
          <a:p>
            <a:r>
              <a:rPr lang="th-TH" dirty="0" smtClean="0"/>
              <a:t>ระบุงาน </a:t>
            </a:r>
            <a:r>
              <a:rPr lang="en-US" dirty="0" smtClean="0"/>
              <a:t>FARF001 </a:t>
            </a:r>
            <a:r>
              <a:rPr lang="th-TH" dirty="0" smtClean="0"/>
              <a:t>กด </a:t>
            </a:r>
            <a:r>
              <a:rPr lang="en-US" dirty="0" smtClean="0"/>
              <a:t>enter </a:t>
            </a:r>
            <a:endParaRPr lang="th-TH" dirty="0" smtClean="0"/>
          </a:p>
          <a:p>
            <a:r>
              <a:rPr lang="en-US" dirty="0" smtClean="0"/>
              <a:t>Document Number </a:t>
            </a:r>
            <a:r>
              <a:rPr lang="th-TH" dirty="0" smtClean="0"/>
              <a:t>ระบุเลขที่ที่งานการเงินแจ้ง</a:t>
            </a:r>
          </a:p>
          <a:p>
            <a:r>
              <a:rPr lang="th-TH" dirty="0" smtClean="0"/>
              <a:t>เมื่อระบุเสร็จ กด </a:t>
            </a:r>
            <a:r>
              <a:rPr lang="en-US" dirty="0" smtClean="0"/>
              <a:t>Execute </a:t>
            </a:r>
            <a:endParaRPr lang="th-TH" dirty="0" smtClean="0"/>
          </a:p>
          <a:p>
            <a:r>
              <a:rPr lang="th-TH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647" y="5427729"/>
            <a:ext cx="6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หากหน่วยงานต้องการออกใบเสร็จเองกรณีจัดกิจกรรมภายนอกหรืออื่นๆ ให้ทำหนังสือแจ้งมายังส่วนการเงินและบัญชีเพื่อเพิ่มสิทธิ์ในการใช้งาน โดยสามารถศึกษาข้อมูลการออกใบเสร็จได้จากเวปของส่วนการเงินและบัญชี ที่ </a:t>
            </a:r>
            <a:r>
              <a:rPr lang="en-US" dirty="0" smtClean="0"/>
              <a:t>WU-SAP </a:t>
            </a:r>
            <a:r>
              <a:rPr lang="th-TH" dirty="0" smtClean="0"/>
              <a:t>เรื่อง </a:t>
            </a:r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529543" y="2252749"/>
            <a:ext cx="1305096" cy="49876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84146" y="2570925"/>
            <a:ext cx="2064804" cy="305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096596" y="4995949"/>
            <a:ext cx="606829" cy="43178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57" y="202882"/>
            <a:ext cx="7773338" cy="877773"/>
          </a:xfrm>
        </p:spPr>
        <p:txBody>
          <a:bodyPr/>
          <a:lstStyle/>
          <a:p>
            <a:r>
              <a:rPr lang="th-TH" dirty="0" smtClean="0"/>
              <a:t>ตัวอย่างใบเสร็จรับเงิน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68880" y="1013965"/>
            <a:ext cx="4168833" cy="56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261635" cy="93596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Template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 เพื่อการยืมเงินทดรอง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4238" y="1940243"/>
            <a:ext cx="8738899" cy="1529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3695" y="3973484"/>
            <a:ext cx="4688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accent5"/>
                </a:solidFill>
              </a:rPr>
              <a:t>การใช้งาน </a:t>
            </a:r>
          </a:p>
          <a:p>
            <a:r>
              <a:rPr lang="th-TH" dirty="0"/>
              <a:t>สี</a:t>
            </a:r>
            <a:r>
              <a:rPr lang="th-TH" dirty="0" smtClean="0"/>
              <a:t>เหลืองคือ</a:t>
            </a:r>
            <a:r>
              <a:rPr lang="th-TH" dirty="0"/>
              <a:t>สิ่ง</a:t>
            </a:r>
            <a:r>
              <a:rPr lang="th-TH" dirty="0" smtClean="0"/>
              <a:t>ที่ต้องระบุใน </a:t>
            </a:r>
            <a:r>
              <a:rPr lang="en-US" dirty="0"/>
              <a:t>Template</a:t>
            </a:r>
            <a:endParaRPr lang="th-TH" dirty="0"/>
          </a:p>
          <a:p>
            <a:r>
              <a:rPr lang="th-TH" dirty="0"/>
              <a:t>ประกอบด้วย เลข อว., วันเดือนปีที่ต้องการให้แสดง, ผัง</a:t>
            </a:r>
            <a:r>
              <a:rPr lang="th-TH" dirty="0" smtClean="0"/>
              <a:t>บัญชีพนักงาน(</a:t>
            </a:r>
            <a:r>
              <a:rPr lang="th-TH" dirty="0"/>
              <a:t>ถ้าไม่ทราบถาม</a:t>
            </a:r>
            <a:r>
              <a:rPr lang="th-TH" dirty="0" smtClean="0"/>
              <a:t>การเงินยืม73744), </a:t>
            </a:r>
            <a:r>
              <a:rPr lang="th-TH" dirty="0"/>
              <a:t>รายการ</a:t>
            </a:r>
            <a:r>
              <a:rPr lang="th-TH" dirty="0" smtClean="0"/>
              <a:t>ละเอียดการยืม, </a:t>
            </a:r>
            <a:r>
              <a:rPr lang="th-TH" dirty="0"/>
              <a:t>จำนวนเงิน, รหัสงบประมาณตามที่ส่วนแผนฯแจ้ง</a:t>
            </a:r>
            <a:r>
              <a:rPr lang="th-TH" dirty="0" smtClean="0"/>
              <a:t>มา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093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11" y="343197"/>
            <a:ext cx="8578734" cy="93933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/>
                <a:cs typeface="+mj-cs"/>
              </a:rPr>
              <a:t>การตรวจสอบวงเงินสิทธิ์ค่ารักษาพยาบาล (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/>
                <a:cs typeface="+mj-cs"/>
              </a:rPr>
              <a:t>FAPR014</a:t>
            </a:r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/>
                <a:cs typeface="+mj-cs"/>
              </a:rPr>
              <a:t>)</a:t>
            </a:r>
            <a:endParaRPr lang="th-TH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/>
              </a:solidFill>
              <a:effectLst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8593" y="1569712"/>
            <a:ext cx="7302569" cy="3976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7327" y="3499656"/>
            <a:ext cx="2975956" cy="15081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5"/>
                </a:solidFill>
              </a:rPr>
              <a:t>การใช้งาน</a:t>
            </a:r>
          </a:p>
          <a:p>
            <a:r>
              <a:rPr lang="th-TH" dirty="0" smtClean="0"/>
              <a:t>ระบุงาน </a:t>
            </a:r>
            <a:r>
              <a:rPr lang="en-US" dirty="0" smtClean="0"/>
              <a:t>FAPR014 </a:t>
            </a:r>
            <a:r>
              <a:rPr lang="th-TH" dirty="0" smtClean="0"/>
              <a:t>กด </a:t>
            </a:r>
            <a:r>
              <a:rPr lang="en-US" dirty="0" smtClean="0"/>
              <a:t>enter </a:t>
            </a:r>
            <a:endParaRPr lang="th-TH" dirty="0" smtClean="0"/>
          </a:p>
          <a:p>
            <a:r>
              <a:rPr lang="en-US" dirty="0" smtClean="0"/>
              <a:t>Posting date </a:t>
            </a:r>
            <a:r>
              <a:rPr lang="th-TH" dirty="0" smtClean="0"/>
              <a:t>ระบุวันต้นปี-สิ้นปีงปม.</a:t>
            </a:r>
          </a:p>
          <a:p>
            <a:r>
              <a:rPr lang="en-US" dirty="0" smtClean="0"/>
              <a:t>Vendor Code </a:t>
            </a:r>
            <a:r>
              <a:rPr lang="th-TH" dirty="0" smtClean="0"/>
              <a:t>กดเข้าไปเลือกชื่อของเรา</a:t>
            </a:r>
          </a:p>
          <a:p>
            <a:r>
              <a:rPr lang="th-TH" dirty="0" smtClean="0"/>
              <a:t>เมื่อระบุเสร็จ กด </a:t>
            </a:r>
            <a:r>
              <a:rPr lang="en-US" dirty="0" smtClean="0"/>
              <a:t>Execute </a:t>
            </a:r>
            <a:r>
              <a:rPr lang="th-TH" dirty="0" smtClean="0"/>
              <a:t> 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95302" y="2236124"/>
            <a:ext cx="1986742" cy="50707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>
            <a:off x="3499658" y="2743200"/>
            <a:ext cx="1477669" cy="13217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953283" y="5220393"/>
            <a:ext cx="450884" cy="42394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1325" y="881150"/>
            <a:ext cx="8105203" cy="3458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6076" y="4505498"/>
            <a:ext cx="495480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การตรวจสอบ</a:t>
            </a:r>
          </a:p>
          <a:p>
            <a:r>
              <a:rPr lang="th-TH" dirty="0" smtClean="0"/>
              <a:t>ระบบจะแสดงรายละเอียดมาให้ว่า ณ วันที่ดูรายงาน มีค่าใช้จ่ายอะไรบ้าง </a:t>
            </a:r>
          </a:p>
          <a:p>
            <a:r>
              <a:rPr lang="th-TH" dirty="0" smtClean="0"/>
              <a:t>เพื่อจะได้ตรวจสอบสิทธิ์ค่ารักษาพยาบาลว่าคงเหลือเท่าไหรที่สามารถเบิกได้ </a:t>
            </a:r>
          </a:p>
          <a:p>
            <a:r>
              <a:rPr lang="th-TH" dirty="0" smtClean="0"/>
              <a:t>เช่นกรณีนี้ ตามสิทธิ์ค่ารักษาฟัน 5,000 บาท มีการเบิกไปแล้ว 2,900 บาท </a:t>
            </a:r>
          </a:p>
          <a:p>
            <a:r>
              <a:rPr lang="th-TH" dirty="0" smtClean="0"/>
              <a:t>แสดงว่าสามารถเบิกได้อีกเพียง 2,100 บาท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2700">
              <a:srgbClr val="E8E8E8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>
            <a:normAutofit/>
          </a:bodyPr>
          <a:lstStyle/>
          <a:p>
            <a:pPr lvl="0" algn="ctr"/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การตรวจสอบบัญชีแยกประเภทตามเซก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เม้นท์(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FBL3H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th-TH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2825" y="4957320"/>
            <a:ext cx="4717473" cy="1231106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     </a:t>
            </a:r>
            <a:r>
              <a:rPr lang="th-TH" sz="2000" b="1" dirty="0" smtClean="0">
                <a:solidFill>
                  <a:schemeClr val="accent5"/>
                </a:solidFill>
              </a:rPr>
              <a:t>การใช้งาน</a:t>
            </a:r>
          </a:p>
          <a:p>
            <a:r>
              <a:rPr lang="en-US" dirty="0" smtClean="0"/>
              <a:t>      </a:t>
            </a:r>
            <a:r>
              <a:rPr lang="th-TH" dirty="0" smtClean="0"/>
              <a:t>ระบุงาน </a:t>
            </a:r>
            <a:r>
              <a:rPr lang="en-US" dirty="0" smtClean="0"/>
              <a:t>FBL3H </a:t>
            </a:r>
            <a:r>
              <a:rPr lang="th-TH" dirty="0" smtClean="0"/>
              <a:t>กด </a:t>
            </a:r>
            <a:r>
              <a:rPr lang="en-US" dirty="0" smtClean="0"/>
              <a:t>enter </a:t>
            </a:r>
            <a:endParaRPr lang="th-TH" dirty="0" smtClean="0"/>
          </a:p>
          <a:p>
            <a:r>
              <a:rPr lang="en-US" dirty="0" smtClean="0"/>
              <a:t>      </a:t>
            </a:r>
            <a:r>
              <a:rPr lang="th-TH" dirty="0" smtClean="0"/>
              <a:t>ที่ </a:t>
            </a:r>
            <a:r>
              <a:rPr lang="en-US" dirty="0" smtClean="0"/>
              <a:t>Get Variant </a:t>
            </a:r>
            <a:r>
              <a:rPr lang="th-TH" dirty="0" smtClean="0"/>
              <a:t>เลือก </a:t>
            </a:r>
            <a:r>
              <a:rPr lang="en-US" dirty="0" smtClean="0"/>
              <a:t>FC BY KWAN </a:t>
            </a:r>
            <a:r>
              <a:rPr lang="th-TH" dirty="0" smtClean="0"/>
              <a:t>กด </a:t>
            </a:r>
            <a:r>
              <a:rPr lang="en-US" dirty="0" smtClean="0"/>
              <a:t>Choose  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51340" y="1408293"/>
            <a:ext cx="6825518" cy="34242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44684" y="1596177"/>
            <a:ext cx="440574" cy="274187"/>
          </a:xfrm>
          <a:prstGeom prst="ellipse">
            <a:avLst/>
          </a:prstGeom>
          <a:solidFill>
            <a:schemeClr val="accent6">
              <a:lumMod val="75000"/>
              <a:alpha val="3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85258" y="1795950"/>
            <a:ext cx="1778841" cy="116695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92982" y="4023360"/>
            <a:ext cx="249382" cy="3158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5839" y="354697"/>
            <a:ext cx="6899712" cy="3768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799" y="4516745"/>
            <a:ext cx="4717473" cy="1785104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     </a:t>
            </a:r>
            <a:r>
              <a:rPr lang="th-TH" sz="2000" b="1" dirty="0" smtClean="0">
                <a:solidFill>
                  <a:schemeClr val="accent5"/>
                </a:solidFill>
              </a:rPr>
              <a:t>การใช้งาน</a:t>
            </a:r>
          </a:p>
          <a:p>
            <a:r>
              <a:rPr lang="en-US" dirty="0" smtClean="0"/>
              <a:t>      </a:t>
            </a:r>
            <a:r>
              <a:rPr lang="th-TH" dirty="0" smtClean="0"/>
              <a:t>เลื่อนเม้าส์ มาด้านล่างที่ </a:t>
            </a:r>
            <a:r>
              <a:rPr lang="en-US" dirty="0" smtClean="0"/>
              <a:t>Selection Conditions</a:t>
            </a:r>
          </a:p>
          <a:p>
            <a:r>
              <a:rPr lang="en-US" dirty="0"/>
              <a:t> </a:t>
            </a:r>
            <a:r>
              <a:rPr lang="en-US" dirty="0" smtClean="0"/>
              <a:t>     Functional Area </a:t>
            </a:r>
            <a:r>
              <a:rPr lang="th-TH" dirty="0" smtClean="0"/>
              <a:t>ระบุแผนกิจกรรมที่เราต้องการตรวจสอบ</a:t>
            </a:r>
            <a:r>
              <a:rPr lang="en-US" dirty="0" smtClean="0"/>
              <a:t> </a:t>
            </a:r>
            <a:endParaRPr lang="th-TH" dirty="0" smtClean="0"/>
          </a:p>
          <a:p>
            <a:r>
              <a:rPr lang="en-US" dirty="0" smtClean="0"/>
              <a:t>      Funds center </a:t>
            </a:r>
            <a:r>
              <a:rPr lang="th-TH" dirty="0" smtClean="0"/>
              <a:t>ระบุหน่วยงานที่ต้องการตรวจสอบ</a:t>
            </a:r>
          </a:p>
          <a:p>
            <a:r>
              <a:rPr lang="th-TH" dirty="0"/>
              <a:t> </a:t>
            </a:r>
            <a:r>
              <a:rPr lang="th-TH" dirty="0" smtClean="0"/>
              <a:t>        เมื่อระบุเสร็จ กด </a:t>
            </a:r>
            <a:r>
              <a:rPr lang="en-US" dirty="0" smtClean="0"/>
              <a:t>Execute  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864524" y="1238596"/>
            <a:ext cx="839585" cy="19119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04109" y="1878676"/>
            <a:ext cx="1267690" cy="37407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89520" y="3832167"/>
            <a:ext cx="365760" cy="33250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9664" y="4480560"/>
            <a:ext cx="679149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การตรวจสอบ</a:t>
            </a:r>
          </a:p>
          <a:p>
            <a:r>
              <a:rPr lang="th-TH" dirty="0" smtClean="0"/>
              <a:t>ระบบจะแสดงผังบัญชีค่าใช้จ่ายต่างๆมาให้พร้อมทั้งรายละเอียด </a:t>
            </a:r>
            <a:r>
              <a:rPr lang="en-US" dirty="0" smtClean="0"/>
              <a:t> </a:t>
            </a:r>
            <a:r>
              <a:rPr lang="th-TH" dirty="0" smtClean="0"/>
              <a:t>วันที่เกิดรายการ จำนวนเงิน หน่วยงานและแผนกิจกรรม ว่าประกอบด้วยอะไรบ้าง โดยสามารถตรวจเช็คกับ </a:t>
            </a:r>
            <a:r>
              <a:rPr lang="en-US" dirty="0" smtClean="0"/>
              <a:t>Reference </a:t>
            </a:r>
            <a:r>
              <a:rPr lang="th-TH" dirty="0" smtClean="0"/>
              <a:t>ซึ่งจะแสดงเลขอว./เลขที่เงินยืมทดรอง /ใบแจ้งหนี้กรณีบริษัท แต่หากยังมีข้อสงสัยให้จดเลข </a:t>
            </a:r>
            <a:r>
              <a:rPr lang="en-US" dirty="0" smtClean="0"/>
              <a:t>Document </a:t>
            </a:r>
            <a:r>
              <a:rPr lang="th-TH" dirty="0" smtClean="0"/>
              <a:t>เพื่อสอบถามที่ส่วนการเงินและบัญชีต่อไป 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" y="1241904"/>
            <a:ext cx="8812495" cy="28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534" y="0"/>
            <a:ext cx="8327922" cy="8610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solidFill>
                  <a:schemeClr val="accent6">
                    <a:lumMod val="75000"/>
                  </a:schemeClr>
                </a:solidFill>
              </a:rPr>
              <a:t>การตรวจสอบ</a:t>
            </a:r>
            <a:r>
              <a:rPr lang="th-TH" sz="5400" b="1" dirty="0" smtClean="0">
                <a:solidFill>
                  <a:schemeClr val="accent6">
                    <a:lumMod val="75000"/>
                  </a:schemeClr>
                </a:solidFill>
              </a:rPr>
              <a:t>งบประมาณ(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FMAVCR01</a:t>
            </a:r>
            <a:r>
              <a:rPr lang="th-TH" sz="5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732391"/>
            <a:ext cx="8246225" cy="4464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5258" y="5278582"/>
            <a:ext cx="4131426" cy="150810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5"/>
                </a:solidFill>
              </a:rPr>
              <a:t>การใช้งาน</a:t>
            </a:r>
          </a:p>
          <a:p>
            <a:r>
              <a:rPr lang="th-TH" dirty="0" smtClean="0"/>
              <a:t>ระบุงาน </a:t>
            </a:r>
            <a:r>
              <a:rPr lang="en-US" dirty="0" smtClean="0"/>
              <a:t>FMAVCR01 </a:t>
            </a:r>
            <a:r>
              <a:rPr lang="th-TH" dirty="0" smtClean="0"/>
              <a:t>กด </a:t>
            </a:r>
            <a:r>
              <a:rPr lang="en-US" dirty="0" smtClean="0"/>
              <a:t>enter </a:t>
            </a:r>
            <a:endParaRPr lang="th-TH" dirty="0" smtClean="0"/>
          </a:p>
          <a:p>
            <a:r>
              <a:rPr lang="en-US" dirty="0" smtClean="0"/>
              <a:t>Funds center </a:t>
            </a:r>
            <a:r>
              <a:rPr lang="th-TH" dirty="0" smtClean="0"/>
              <a:t>ระบุหน่วยงานที่ต้องการตรวจสอบ</a:t>
            </a:r>
            <a:endParaRPr lang="en-US" dirty="0" smtClean="0"/>
          </a:p>
          <a:p>
            <a:r>
              <a:rPr lang="en-US" dirty="0"/>
              <a:t>Functional Area </a:t>
            </a:r>
            <a:r>
              <a:rPr lang="th-TH" dirty="0"/>
              <a:t>ระบุแผนกิจกรรมที่ต้องการตรวจสอบ</a:t>
            </a:r>
            <a:endParaRPr lang="th-TH" dirty="0" smtClean="0"/>
          </a:p>
          <a:p>
            <a:r>
              <a:rPr lang="th-TH" dirty="0" smtClean="0"/>
              <a:t>เมื่อระบุเสร็จ กด </a:t>
            </a:r>
            <a:r>
              <a:rPr lang="en-US" dirty="0" smtClean="0"/>
              <a:t>Execute </a:t>
            </a:r>
            <a:r>
              <a:rPr lang="th-TH" dirty="0" smtClean="0"/>
              <a:t> 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404851" y="3025833"/>
            <a:ext cx="1596044" cy="4655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62604" y="4921135"/>
            <a:ext cx="532014" cy="3574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2533509" y="2962753"/>
            <a:ext cx="3979108" cy="2955252"/>
          </a:xfrm>
        </p:spPr>
        <p:txBody>
          <a:bodyPr>
            <a:noAutofit/>
          </a:bodyPr>
          <a:lstStyle/>
          <a:p>
            <a:pPr lvl="0" algn="ctr">
              <a:buNone/>
              <a:defRPr/>
            </a:pPr>
            <a:r>
              <a:rPr lang="th-TH" sz="33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วันพุธที่      ธันวาคม 2563</a:t>
            </a:r>
          </a:p>
          <a:p>
            <a:pPr lvl="0" algn="ctr">
              <a:buNone/>
              <a:defRPr/>
            </a:pPr>
            <a:r>
              <a:rPr lang="th-TH" sz="33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ณ ห้องอบรม 2 </a:t>
            </a:r>
          </a:p>
          <a:p>
            <a:pPr lvl="0" algn="ctr">
              <a:buNone/>
              <a:defRPr/>
            </a:pPr>
            <a:r>
              <a:rPr lang="th-TH" sz="33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อาคารศูนย์เทคโนโลยีและดิจิทัล</a:t>
            </a:r>
          </a:p>
          <a:p>
            <a:pPr lvl="0" algn="ctr">
              <a:buNone/>
              <a:defRPr/>
            </a:pPr>
            <a:r>
              <a:rPr lang="th-TH" sz="33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เวลา 09.00-12.00 น.</a:t>
            </a:r>
            <a:endParaRPr lang="th-TH" sz="3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025" y="723037"/>
            <a:ext cx="75080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การแลกเปลี่ยนเรียนรู้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+mj-cs"/>
            </a:endParaRPr>
          </a:p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การใช้งบประมาณ</a:t>
            </a: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/>
            </a:r>
            <a:b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</a:b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การรับ/เบิกจ่าย/รายงานต่างๆ ระบบ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SAP</a:t>
            </a:r>
            <a:endParaRPr lang="th-TH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5" y="445347"/>
            <a:ext cx="8763593" cy="3812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0735" y="4378940"/>
            <a:ext cx="6508866" cy="23391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5"/>
                </a:solidFill>
              </a:rPr>
              <a:t>การตรวจสอบ</a:t>
            </a:r>
          </a:p>
          <a:p>
            <a:r>
              <a:rPr lang="th-TH" dirty="0" smtClean="0"/>
              <a:t>ระบบจะแสดง </a:t>
            </a:r>
            <a:r>
              <a:rPr lang="en-US" dirty="0" smtClean="0"/>
              <a:t> </a:t>
            </a:r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ความหมาย คืองบประมาณทั้งหมด 423,000 ใช้ไป 53,594.76 คงเหลือ 369,405.24</a:t>
            </a:r>
            <a:endParaRPr lang="en-US" dirty="0" smtClean="0"/>
          </a:p>
          <a:p>
            <a:r>
              <a:rPr lang="th-TH" dirty="0" smtClean="0"/>
              <a:t>ถ้าต้องการทราบรายละเอียดว่าคือค่าใช้จ่ายอะไรบ้างให้คริกที่ </a:t>
            </a:r>
          </a:p>
          <a:p>
            <a:r>
              <a:rPr lang="th-TH" dirty="0" smtClean="0"/>
              <a:t>ระบบจะกระจายให้เห็นว่าประกอบด้วยค่าใช้จ่ายอะไรจำนวนเท่าไหร่</a:t>
            </a:r>
            <a:r>
              <a:rPr lang="en-US" dirty="0" smtClean="0"/>
              <a:t> </a:t>
            </a:r>
          </a:p>
          <a:p>
            <a:r>
              <a:rPr lang="th-TH" dirty="0" smtClean="0"/>
              <a:t>ถ้าอยากทราบรายละเอียดและชื่อของรายการเหล่านี้ ก็สามารถดูจากรายงานบัญชีแยกประเภท  </a:t>
            </a:r>
            <a:r>
              <a:rPr lang="en-US" dirty="0" smtClean="0"/>
              <a:t>FBL3H</a:t>
            </a:r>
            <a:r>
              <a:rPr lang="th-TH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46" y="4652297"/>
            <a:ext cx="4636928" cy="393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894" y="5534683"/>
            <a:ext cx="419158" cy="2762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295" y="2618509"/>
            <a:ext cx="4129134" cy="307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52" y="310947"/>
            <a:ext cx="7955748" cy="74476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การตรวจสอบ/รายงานงบประมาณรายรับและ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รายจ่าย(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ZFMR010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93" y="1346661"/>
            <a:ext cx="7920600" cy="4314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4362" y="3402704"/>
            <a:ext cx="4131426" cy="150810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5"/>
                </a:solidFill>
              </a:rPr>
              <a:t>การใช้งาน</a:t>
            </a:r>
          </a:p>
          <a:p>
            <a:r>
              <a:rPr lang="th-TH" dirty="0" smtClean="0"/>
              <a:t>ระบุงาน </a:t>
            </a:r>
            <a:r>
              <a:rPr lang="en-US" dirty="0" smtClean="0"/>
              <a:t>ZFMR010 </a:t>
            </a:r>
            <a:r>
              <a:rPr lang="th-TH" dirty="0" smtClean="0"/>
              <a:t>กด </a:t>
            </a:r>
            <a:r>
              <a:rPr lang="en-US" dirty="0" smtClean="0"/>
              <a:t>enter </a:t>
            </a:r>
            <a:endParaRPr lang="th-TH" dirty="0" smtClean="0"/>
          </a:p>
          <a:p>
            <a:r>
              <a:rPr lang="en-US" dirty="0" smtClean="0"/>
              <a:t>Funds center </a:t>
            </a:r>
            <a:r>
              <a:rPr lang="th-TH" dirty="0" smtClean="0"/>
              <a:t>ระบุหน่วยงานที่ต้องการตรวจสอบ</a:t>
            </a:r>
            <a:endParaRPr lang="en-US" dirty="0" smtClean="0"/>
          </a:p>
          <a:p>
            <a:r>
              <a:rPr lang="en-US" dirty="0"/>
              <a:t>Functional Area </a:t>
            </a:r>
            <a:r>
              <a:rPr lang="th-TH" dirty="0"/>
              <a:t>ระบุแผนกิจกรรมที่ต้องการตรวจสอบ</a:t>
            </a:r>
            <a:endParaRPr lang="th-TH" dirty="0" smtClean="0"/>
          </a:p>
          <a:p>
            <a:r>
              <a:rPr lang="th-TH" dirty="0" smtClean="0"/>
              <a:t>เมื่อระบุเสร็จ กด </a:t>
            </a:r>
            <a:r>
              <a:rPr lang="en-US" dirty="0" smtClean="0"/>
              <a:t>Execute </a:t>
            </a:r>
            <a:r>
              <a:rPr lang="th-TH" dirty="0" smtClean="0"/>
              <a:t> 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96044" y="2726575"/>
            <a:ext cx="1429789" cy="2909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88036" y="5311833"/>
            <a:ext cx="556953" cy="415636"/>
          </a:xfrm>
          <a:prstGeom prst="ellipse">
            <a:avLst/>
          </a:prstGeom>
          <a:solidFill>
            <a:schemeClr val="accent1">
              <a:alpha val="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441" y="450854"/>
            <a:ext cx="7872153" cy="5905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500" b="1" dirty="0">
                <a:solidFill>
                  <a:schemeClr val="accent6">
                    <a:lumMod val="75000"/>
                  </a:schemeClr>
                </a:solidFill>
              </a:rPr>
              <a:t>การตรวจสอบ/รายงานผลการใช้จ่าย</a:t>
            </a:r>
            <a:r>
              <a:rPr lang="th-TH" sz="2500" b="1" dirty="0" smtClean="0">
                <a:solidFill>
                  <a:schemeClr val="accent6">
                    <a:lumMod val="75000"/>
                  </a:schemeClr>
                </a:solidFill>
              </a:rPr>
              <a:t>งบประมาณ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th-TH" sz="25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ZFMR011</a:t>
            </a:r>
            <a:r>
              <a:rPr lang="th-TH" sz="35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th-TH" sz="3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6055" y="508747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chemeClr val="accent5"/>
                </a:solidFill>
              </a:rPr>
              <a:t>การใช้งาน</a:t>
            </a:r>
          </a:p>
          <a:p>
            <a:r>
              <a:rPr lang="th-TH" dirty="0"/>
              <a:t>ระบุงาน </a:t>
            </a:r>
            <a:r>
              <a:rPr lang="en-US" dirty="0" smtClean="0"/>
              <a:t>ZFMR011 </a:t>
            </a:r>
            <a:r>
              <a:rPr lang="th-TH" dirty="0"/>
              <a:t>กด </a:t>
            </a:r>
            <a:r>
              <a:rPr lang="en-US" dirty="0"/>
              <a:t>enter </a:t>
            </a:r>
            <a:endParaRPr lang="en-US" dirty="0" smtClean="0"/>
          </a:p>
          <a:p>
            <a:r>
              <a:rPr lang="th-TH" dirty="0" smtClean="0"/>
              <a:t>เลือกรูปแบบมิติหน่วยงานแผน </a:t>
            </a:r>
            <a:endParaRPr lang="th-TH" dirty="0"/>
          </a:p>
          <a:p>
            <a:r>
              <a:rPr lang="en-US" dirty="0"/>
              <a:t>Funds center </a:t>
            </a:r>
            <a:r>
              <a:rPr lang="th-TH" dirty="0"/>
              <a:t>ระบุหน่วยงานที่ต้องการตรวจสอบ</a:t>
            </a:r>
            <a:endParaRPr lang="en-US" dirty="0"/>
          </a:p>
          <a:p>
            <a:r>
              <a:rPr lang="th-TH" dirty="0" smtClean="0"/>
              <a:t>เมื่อ</a:t>
            </a:r>
            <a:r>
              <a:rPr lang="th-TH" dirty="0"/>
              <a:t>ระบุเสร็จ กด </a:t>
            </a:r>
            <a:r>
              <a:rPr lang="en-US" dirty="0"/>
              <a:t>Execute </a:t>
            </a:r>
            <a:r>
              <a:rPr lang="th-TH" dirty="0"/>
              <a:t>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70" y="1041400"/>
            <a:ext cx="7292494" cy="39527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87731" y="1679171"/>
            <a:ext cx="872836" cy="1496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19993" y="2302625"/>
            <a:ext cx="1097280" cy="1496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96844" y="4688378"/>
            <a:ext cx="457200" cy="3990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55" y="623455"/>
            <a:ext cx="8334689" cy="4286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655" y="5002395"/>
            <a:ext cx="6508866" cy="1508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5"/>
                </a:solidFill>
              </a:rPr>
              <a:t>การตรวจสอบ</a:t>
            </a:r>
          </a:p>
          <a:p>
            <a:r>
              <a:rPr lang="th-TH" dirty="0" smtClean="0"/>
              <a:t>รายงานจะแสดง แผนงบประมาณของหน่วยงานตามแผนยุทธศาสตร์(สีฟ้า) และจะกระจายว่าประกอบด้วยแผนกิจกรรมย่อยอะไรบ้าง(สีแดง) มีงบประมาณเพิ่มขึ้นลดลงระหว่างปีเท่าไหร รวมงบประมาณเท่าไหร และใช้จ่ายไปด้วยค่าใช้จ่ายหมวดอะไรบ้าง(สีส้ม) โดยจะแยกให้ให้ว่าอยู่ในใบขอซื้อ สั่งซื้อ เงินยืมทดรอง และ จ่ายจริง รวมกันเท่าไหร สุดท้ายคือมีงบประมาณคงเหลือเท่าไหร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ถาม-ตอบ_1402130509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71099" y="929807"/>
            <a:ext cx="5781675" cy="211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92B7F6-C96B-4D37-A44E-49C19EC3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63094A1-2C09-42FF-AD38-8F7AE059F2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385" cy="6872539"/>
          </a:xfr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8E164382-1B42-48A6-98C3-08D19A58B31C}"/>
              </a:ext>
            </a:extLst>
          </p:cNvPr>
          <p:cNvSpPr txBox="1">
            <a:spLocks/>
          </p:cNvSpPr>
          <p:nvPr/>
        </p:nvSpPr>
        <p:spPr>
          <a:xfrm>
            <a:off x="232758" y="573582"/>
            <a:ext cx="8703426" cy="1645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MethineeSP" panose="02020603050405020304" pitchFamily="18" charset="-34"/>
                <a:ea typeface="+mj-ea"/>
                <a:cs typeface="PSL MethineeSP" panose="02020603050405020304" pitchFamily="18" charset="-34"/>
              </a:defRPr>
            </a:lvl1pPr>
          </a:lstStyle>
          <a:p>
            <a:pPr algn="ctr"/>
            <a:r>
              <a:rPr lang="th-TH" sz="10000" dirty="0"/>
              <a:t>ขอขอบคุณ</a:t>
            </a:r>
          </a:p>
        </p:txBody>
      </p:sp>
    </p:spTree>
    <p:extLst>
      <p:ext uri="{BB962C8B-B14F-4D97-AF65-F5344CB8AC3E}">
        <p14:creationId xmlns:p14="http://schemas.microsoft.com/office/powerpoint/2010/main" val="3046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73647F-586B-4285-BE16-A7C48B0C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333" y="573393"/>
            <a:ext cx="2918954" cy="106421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th-TH" sz="4400" dirty="0" smtClean="0">
                <a:solidFill>
                  <a:srgbClr val="6600CC"/>
                </a:solidFill>
              </a:rPr>
              <a:t/>
            </a:r>
            <a:br>
              <a:rPr lang="th-TH" sz="4400" dirty="0" smtClean="0">
                <a:solidFill>
                  <a:srgbClr val="6600CC"/>
                </a:solidFill>
              </a:rPr>
            </a:br>
            <a:r>
              <a:rPr lang="th-TH" sz="2000" dirty="0" smtClean="0">
                <a:solidFill>
                  <a:srgbClr val="6600CC"/>
                </a:solidFill>
              </a:rPr>
              <a:t/>
            </a:r>
            <a:br>
              <a:rPr lang="th-TH" sz="2000" dirty="0" smtClean="0">
                <a:solidFill>
                  <a:srgbClr val="6600CC"/>
                </a:solidFill>
              </a:rPr>
            </a:br>
            <a:r>
              <a:rPr lang="th-TH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เนื้อหา</a:t>
            </a:r>
            <a:r>
              <a:rPr lang="th-TH" sz="54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/>
            </a:r>
            <a:br>
              <a:rPr lang="th-TH" sz="54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</a:br>
            <a:endParaRPr lang="th-TH" sz="54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1062" y="2211185"/>
            <a:ext cx="65753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1.เรียนรู้</a:t>
            </a: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เรื่องรหัสงบประมาณ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 SAP</a:t>
            </a:r>
            <a:endParaRPr lang="th-TH" sz="2400" b="1" dirty="0">
              <a:solidFill>
                <a:srgbClr val="6600CC"/>
              </a:solidFill>
              <a:cs typeface="+mj-cs"/>
            </a:endParaRPr>
          </a:p>
          <a:p>
            <a:pPr lvl="0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2.การ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ใช้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Template 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เพื่อการออกใบเสร็จรับเงิน/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การยืม/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การพิมพ์ใบเสร็จ </a:t>
            </a:r>
          </a:p>
          <a:p>
            <a:pPr lvl="0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3.การ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ตรวจสอบวงเงินสิทธิ์ค่ารักษาพยาบาล</a:t>
            </a:r>
          </a:p>
          <a:p>
            <a:pPr lvl="0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4.การ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ตรวจสอบบัญชีแยก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ประเภทตามรหัสงบประมาณเพื่อดูรายละเอียดค่าใช้จ่าย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  <a:p>
            <a:pPr lvl="0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5.การ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ตรวจสอบงบประมาณ </a:t>
            </a:r>
          </a:p>
          <a:p>
            <a:pPr lvl="0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6.การตรวจสอบ/รายงานงบประมาณ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รายรับและ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รายจ่าย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  <a:p>
            <a:pPr lvl="0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7.การตรวจสอบ/รายงาน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ผลการใช้จ่ายงบประมาณ</a:t>
            </a:r>
          </a:p>
          <a:p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8.แลกเปลี่ยน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ปัญหาอุปสรรค/ข้อเสนอแนะ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0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3446" y="694707"/>
            <a:ext cx="8578734" cy="939339"/>
          </a:xfrm>
        </p:spPr>
        <p:txBody>
          <a:bodyPr>
            <a:normAutofit/>
          </a:bodyPr>
          <a:lstStyle/>
          <a:p>
            <a:pPr algn="ctr"/>
            <a:r>
              <a:rPr lang="th-TH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วัตถุประสงค์ในการจัดแลกเปลี่ยนเรียนรู้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1920240" y="2119745"/>
            <a:ext cx="4596938" cy="28762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h-TH" sz="3100" dirty="0" smtClean="0">
                <a:solidFill>
                  <a:srgbClr val="6600CC"/>
                </a:solidFill>
                <a:cs typeface="+mj-cs"/>
              </a:rPr>
              <a:t>  </a:t>
            </a:r>
            <a:r>
              <a:rPr lang="th-TH" sz="3100" b="1" dirty="0" smtClean="0">
                <a:solidFill>
                  <a:srgbClr val="0070C0"/>
                </a:solidFill>
                <a:cs typeface="+mj-cs"/>
              </a:rPr>
              <a:t>1</a:t>
            </a:r>
            <a:r>
              <a:rPr lang="th-TH" sz="3100" dirty="0" smtClean="0">
                <a:solidFill>
                  <a:srgbClr val="0070C0"/>
                </a:solidFill>
                <a:cs typeface="+mj-cs"/>
              </a:rPr>
              <a:t>. </a:t>
            </a:r>
            <a:r>
              <a:rPr lang="th-TH" sz="3100" b="1" dirty="0" smtClean="0">
                <a:solidFill>
                  <a:srgbClr val="0070C0"/>
                </a:solidFill>
                <a:cs typeface="+mj-cs"/>
              </a:rPr>
              <a:t>เพื่อสร้างความรู้ความเข้าใจ ในการดำเนินการ  </a:t>
            </a:r>
          </a:p>
          <a:p>
            <a:pPr>
              <a:buNone/>
            </a:pPr>
            <a:r>
              <a:rPr lang="th-TH" sz="3100" b="1" dirty="0" smtClean="0">
                <a:solidFill>
                  <a:srgbClr val="0070C0"/>
                </a:solidFill>
                <a:cs typeface="+mj-cs"/>
              </a:rPr>
              <a:t>      เรื่องการเงินและบัญชีของระบบ </a:t>
            </a:r>
            <a:r>
              <a:rPr lang="en-US" sz="3100" b="1" dirty="0" smtClean="0">
                <a:solidFill>
                  <a:srgbClr val="0070C0"/>
                </a:solidFill>
                <a:cs typeface="+mj-cs"/>
              </a:rPr>
              <a:t>SAP</a:t>
            </a:r>
            <a:endParaRPr lang="th-TH" sz="3100" b="1" dirty="0" smtClean="0">
              <a:solidFill>
                <a:srgbClr val="0070C0"/>
              </a:solidFill>
              <a:cs typeface="+mj-cs"/>
            </a:endParaRPr>
          </a:p>
          <a:p>
            <a:pPr>
              <a:buNone/>
            </a:pPr>
            <a:r>
              <a:rPr lang="th-TH" sz="3100" b="1" dirty="0" smtClean="0">
                <a:solidFill>
                  <a:srgbClr val="0070C0"/>
                </a:solidFill>
                <a:cs typeface="+mj-cs"/>
              </a:rPr>
              <a:t>  2. เพื่อความถูกต้องและความรวดเร็วในการปฏิบัติงาน</a:t>
            </a:r>
          </a:p>
          <a:p>
            <a:pPr>
              <a:buNone/>
            </a:pPr>
            <a:r>
              <a:rPr lang="th-TH" sz="3100" b="1" dirty="0" smtClean="0">
                <a:solidFill>
                  <a:srgbClr val="0070C0"/>
                </a:solidFill>
                <a:cs typeface="+mj-cs"/>
              </a:rPr>
              <a:t>  3. ผู้ปฏิบัติงานสามารถวางแผนและกำหนดแนวทาง</a:t>
            </a:r>
          </a:p>
          <a:p>
            <a:pPr>
              <a:buNone/>
            </a:pPr>
            <a:r>
              <a:rPr lang="th-TH" sz="3100" b="1" dirty="0" smtClean="0">
                <a:solidFill>
                  <a:srgbClr val="0070C0"/>
                </a:solidFill>
                <a:cs typeface="+mj-cs"/>
              </a:rPr>
              <a:t>      ด้านการเงินและบัญชีประจำปีได้</a:t>
            </a:r>
            <a:br>
              <a:rPr lang="th-TH" sz="3100" b="1" dirty="0" smtClean="0">
                <a:solidFill>
                  <a:srgbClr val="0070C0"/>
                </a:solidFill>
                <a:cs typeface="+mj-cs"/>
              </a:rPr>
            </a:br>
            <a:endParaRPr lang="en-US" sz="3100" b="1" dirty="0" smtClean="0">
              <a:solidFill>
                <a:srgbClr val="0070C0"/>
              </a:solidFill>
              <a:cs typeface="+mj-cs"/>
            </a:endParaRP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0452" y="1473878"/>
            <a:ext cx="8356660" cy="40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01" y="61043"/>
            <a:ext cx="8578734" cy="709684"/>
          </a:xfrm>
        </p:spPr>
        <p:txBody>
          <a:bodyPr>
            <a:normAutofit fontScale="90000"/>
          </a:bodyPr>
          <a:lstStyle/>
          <a:p>
            <a:pPr lvl="0" algn="ctr"/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เรียนรู้</a:t>
            </a: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เรื่องรหัส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งบประมาณ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SAP</a:t>
            </a:r>
            <a:r>
              <a:rPr lang="th-TH" b="1" dirty="0">
                <a:solidFill>
                  <a:srgbClr val="6600CC"/>
                </a:solidFill>
              </a:rPr>
              <a:t/>
            </a:r>
            <a:br>
              <a:rPr lang="th-TH" b="1" dirty="0">
                <a:solidFill>
                  <a:srgbClr val="6600CC"/>
                </a:solidFill>
              </a:rPr>
            </a:br>
            <a:endParaRPr lang="th-TH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6798462"/>
              </p:ext>
            </p:extLst>
          </p:nvPr>
        </p:nvGraphicFramePr>
        <p:xfrm>
          <a:off x="468849" y="914862"/>
          <a:ext cx="8188037" cy="561211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207757">
                  <a:extLst>
                    <a:ext uri="{9D8B030D-6E8A-4147-A177-3AD203B41FA5}">
                      <a16:colId xmlns:a16="http://schemas.microsoft.com/office/drawing/2014/main" val="3712704870"/>
                    </a:ext>
                  </a:extLst>
                </a:gridCol>
                <a:gridCol w="4980280">
                  <a:extLst>
                    <a:ext uri="{9D8B030D-6E8A-4147-A177-3AD203B41FA5}">
                      <a16:colId xmlns:a16="http://schemas.microsoft.com/office/drawing/2014/main" val="1742307457"/>
                    </a:ext>
                  </a:extLst>
                </a:gridCol>
              </a:tblGrid>
              <a:tr h="553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Business Place </a:t>
                      </a:r>
                      <a:r>
                        <a:rPr lang="th-TH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: </a:t>
                      </a:r>
                      <a:r>
                        <a:rPr lang="th-TH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สถานประกอบการ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ระบุ 1000 คือ </a:t>
                      </a:r>
                      <a:r>
                        <a:rPr lang="th-TH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มหาวิทยาลัยวลัยลักษณ์ </a:t>
                      </a:r>
                      <a:r>
                        <a:rPr lang="th-TH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เท่านั้น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22474"/>
                  </a:ext>
                </a:extLst>
              </a:tr>
              <a:tr h="553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Business Area </a:t>
                      </a:r>
                      <a:r>
                        <a:rPr lang="th-TH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:  ประเภทธุรกิจ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</a:rPr>
                        <a:t>การดำเนินงานประเภทไหน</a:t>
                      </a:r>
                      <a:r>
                        <a:rPr lang="th-TH" sz="1600" b="1" baseline="0" dirty="0" smtClean="0">
                          <a:effectLst/>
                        </a:rPr>
                        <a:t> </a:t>
                      </a:r>
                      <a:r>
                        <a:rPr lang="th-TH" sz="1600" b="1" dirty="0" smtClean="0">
                          <a:effectLst/>
                        </a:rPr>
                        <a:t>แยก</a:t>
                      </a:r>
                      <a:r>
                        <a:rPr lang="th-TH" sz="1600" b="1" dirty="0">
                          <a:effectLst/>
                        </a:rPr>
                        <a:t>เป็นหน่วยงานทั่วไปๆ ใช้ 1000 ถ้าเป็นวิสาหกิจ หลักสูตรพิเศษ หรือนานาชาติ ใช้ให้ตรงกับหน่วยงาน</a:t>
                      </a:r>
                      <a:r>
                        <a:rPr lang="th-TH" sz="1600" b="1" dirty="0" smtClean="0">
                          <a:effectLst/>
                        </a:rPr>
                        <a:t>ตนเอง จะมี 2000-4000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83078"/>
                  </a:ext>
                </a:extLst>
              </a:tr>
              <a:tr h="1144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Fund </a:t>
                      </a:r>
                      <a:r>
                        <a:rPr lang="th-TH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: </a:t>
                      </a:r>
                      <a:r>
                        <a:rPr lang="th-TH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แหล่ง</a:t>
                      </a:r>
                      <a:r>
                        <a:rPr lang="th-TH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เงินทุน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แหล่งเงินงปม.จากภายใน</a:t>
                      </a: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หรือภายนอก หน่วยงานทั่วไปๆเงิน</a:t>
                      </a:r>
                      <a:r>
                        <a:rPr lang="th-TH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ภายใน</a:t>
                      </a:r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F1000 </a:t>
                      </a:r>
                      <a:r>
                        <a:rPr lang="th-TH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ให้ระบุรหัส</a:t>
                      </a:r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r>
                        <a:rPr lang="th-TH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1000000 เงินภายนอก </a:t>
                      </a:r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F2000 </a:t>
                      </a:r>
                      <a:r>
                        <a:rPr lang="th-TH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ให้ระบุรหัส</a:t>
                      </a:r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E9000001 </a:t>
                      </a:r>
                      <a:r>
                        <a:rPr lang="th-TH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ถ้า</a:t>
                      </a: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เป็นหน่วยงานวิสาหกิจ หลักสูตรพิเศษ นานาชาติ หรือเงินสนับสนุนจากภายนอก ใช้รหัสที่ขึ้นต้นด้วย 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  </a:t>
                      </a:r>
                      <a:r>
                        <a:rPr lang="th-TH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โดยเลือกให้ตรงกับของ</a:t>
                      </a:r>
                      <a:r>
                        <a:rPr lang="th-TH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ตนเองจะเป็น</a:t>
                      </a:r>
                      <a:r>
                        <a:rPr lang="th-TH" sz="1600" b="1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E2…. - E4…..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58826"/>
                  </a:ext>
                </a:extLst>
              </a:tr>
              <a:tr h="553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Fund Center </a:t>
                      </a:r>
                      <a:r>
                        <a:rPr lang="th-TH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: </a:t>
                      </a:r>
                      <a:r>
                        <a:rPr lang="th-TH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หน่วยงาน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</a:rPr>
                        <a:t>หน่วยงานที่รับงบประมาณตามที่ส่วนแผนงานฯจัดสรร</a:t>
                      </a:r>
                      <a:r>
                        <a:rPr lang="th-TH" sz="1600" b="1" dirty="0" smtClean="0">
                          <a:effectLst/>
                        </a:rPr>
                        <a:t>ไว้(ตามเลขอว.เช่น</a:t>
                      </a:r>
                      <a:r>
                        <a:rPr lang="th-TH" sz="1600" b="1" baseline="0" dirty="0" smtClean="0">
                          <a:effectLst/>
                        </a:rPr>
                        <a:t> 750403 ส่วนกิจการนักศึกษา,755200 ส.วิทย์ฯ)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15180"/>
                  </a:ext>
                </a:extLst>
              </a:tr>
              <a:tr h="1176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Cost Center </a:t>
                      </a:r>
                      <a:r>
                        <a:rPr lang="th-TH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:  </a:t>
                      </a:r>
                      <a:r>
                        <a:rPr lang="th-TH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รหัสต้นทุน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</a:rPr>
                        <a:t>หน่วยงาน</a:t>
                      </a:r>
                      <a:r>
                        <a:rPr lang="th-TH" sz="1600" b="1" dirty="0">
                          <a:effectLst/>
                        </a:rPr>
                        <a:t>ที่ใช้งบประมาณจริงๆกรณีที่ไม่เป็นงบพูลกลาง </a:t>
                      </a:r>
                      <a:r>
                        <a:rPr lang="en-US" sz="1600" b="1" dirty="0">
                          <a:effectLst/>
                        </a:rPr>
                        <a:t>Fund Center </a:t>
                      </a:r>
                      <a:r>
                        <a:rPr lang="th-TH" sz="1600" b="1" dirty="0">
                          <a:effectLst/>
                        </a:rPr>
                        <a:t>กับ </a:t>
                      </a:r>
                      <a:r>
                        <a:rPr lang="en-US" sz="1600" b="1" dirty="0">
                          <a:effectLst/>
                        </a:rPr>
                        <a:t>Cost Center </a:t>
                      </a:r>
                      <a:r>
                        <a:rPr lang="th-TH" sz="1600" b="1" dirty="0">
                          <a:effectLst/>
                        </a:rPr>
                        <a:t>จะตรงกันกับที่ส่วนแผนฯให้</a:t>
                      </a:r>
                      <a:r>
                        <a:rPr lang="th-TH" sz="1600" b="1" dirty="0" smtClean="0">
                          <a:effectLst/>
                        </a:rPr>
                        <a:t>มา เหมือนเลขอว.เพิ่ม</a:t>
                      </a:r>
                      <a:r>
                        <a:rPr lang="th-TH" sz="1600" b="1" baseline="0" dirty="0" smtClean="0">
                          <a:effectLst/>
                        </a:rPr>
                        <a:t> 0 อีก 4 ตัว </a:t>
                      </a:r>
                      <a:r>
                        <a:rPr lang="th-TH" sz="1600" b="1" dirty="0" smtClean="0">
                          <a:effectLst/>
                        </a:rPr>
                        <a:t>ถ้างบพูลกลาง</a:t>
                      </a:r>
                      <a:r>
                        <a:rPr lang="th-TH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</a:rPr>
                        <a:t>Cost Center </a:t>
                      </a:r>
                      <a:r>
                        <a:rPr lang="th-TH" sz="1600" b="1" baseline="0" dirty="0" smtClean="0">
                          <a:effectLst/>
                        </a:rPr>
                        <a:t>คือหน่วยงานผู้ใช้จริงไม่ใช่หน่วยงานที่เค้าวางงบไว้ เลขจะเหมือนอว แต่เพิ่ม 0 อีก 4 ตัว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th-TH" sz="1600" b="1" baseline="0" dirty="0" smtClean="0">
                          <a:effectLst/>
                        </a:rPr>
                        <a:t>เช่น 7551000000 สำนักเทคโนเกษตร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804903"/>
                  </a:ext>
                </a:extLst>
              </a:tr>
              <a:tr h="1107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Functional Area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</a:rPr>
                        <a:t>กิจกรรม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</a:rPr>
                        <a:t>ย่อย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</a:rPr>
                        <a:t>แผนกิจกรรมที่ระบุว่าหน่วยงานใดใช้งบ</a:t>
                      </a:r>
                      <a:r>
                        <a:rPr lang="th-TH" sz="1600" b="1" dirty="0" smtClean="0">
                          <a:effectLst/>
                        </a:rPr>
                        <a:t>อะไร ถ้าไม่เป็นงบพูลกลางระบุแผนกิจกรรมที่ขึ้นต้นด้วย</a:t>
                      </a:r>
                      <a:r>
                        <a:rPr lang="th-TH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</a:rPr>
                        <a:t>A</a:t>
                      </a:r>
                      <a:r>
                        <a:rPr lang="th-TH" sz="1600" b="1" baseline="0" dirty="0" smtClean="0">
                          <a:effectLst/>
                        </a:rPr>
                        <a:t> ได้ปกติ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th-TH" sz="1600" b="1" dirty="0" smtClean="0">
                          <a:effectLst/>
                        </a:rPr>
                        <a:t>ถ้าเป็นงบพูลกลางห้ามใช้</a:t>
                      </a:r>
                      <a:r>
                        <a:rPr lang="th-TH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</a:rPr>
                        <a:t>A</a:t>
                      </a:r>
                      <a:r>
                        <a:rPr lang="th-TH" sz="1600" b="1" baseline="0" dirty="0" smtClean="0">
                          <a:effectLst/>
                        </a:rPr>
                        <a:t>ให้ระบุให้ตรงตามหน่วยงานที่ใช้ เช่น</a:t>
                      </a:r>
                      <a:r>
                        <a:rPr lang="en-US" sz="1600" b="1" baseline="0" dirty="0" smtClean="0">
                          <a:effectLst/>
                        </a:rPr>
                        <a:t>B2010101001</a:t>
                      </a:r>
                      <a:r>
                        <a:rPr lang="th-TH" sz="1600" b="1" baseline="0" dirty="0" smtClean="0">
                          <a:effectLst/>
                        </a:rPr>
                        <a:t> ประกันคุณภาพ ส.การจัดการ,</a:t>
                      </a:r>
                      <a:r>
                        <a:rPr lang="en-US" sz="1600" b="1" baseline="0" dirty="0" smtClean="0">
                          <a:effectLst/>
                        </a:rPr>
                        <a:t>F2010201006 </a:t>
                      </a:r>
                      <a:r>
                        <a:rPr lang="th-TH" sz="1600" b="1" baseline="0" dirty="0" smtClean="0">
                          <a:effectLst/>
                        </a:rPr>
                        <a:t>รองบริหารปฏิบัติงาน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94094"/>
                  </a:ext>
                </a:extLst>
              </a:tr>
              <a:tr h="389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Commitment Item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</a:rPr>
                        <a:t>หมวด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</a:rPr>
                        <a:t>รายจ่าย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</a:rPr>
                        <a:t>หมวดค่าใช้จ่ายว่าเป็นประเภทใด ค่าตอบแทนใช้สอยค่าวัสดุ </a:t>
                      </a:r>
                      <a:r>
                        <a:rPr lang="th-TH" sz="1600" b="1" dirty="0" smtClean="0">
                          <a:effectLst/>
                        </a:rPr>
                        <a:t>ฯลฯ(</a:t>
                      </a:r>
                      <a:r>
                        <a:rPr lang="en-US" sz="1600" b="1" dirty="0" smtClean="0">
                          <a:effectLst/>
                        </a:rPr>
                        <a:t>BO03</a:t>
                      </a:r>
                      <a:r>
                        <a:rPr lang="en-US" sz="1600" b="1" baseline="0" dirty="0" smtClean="0">
                          <a:effectLst/>
                        </a:rPr>
                        <a:t> BO04 BO05 BO06</a:t>
                      </a:r>
                      <a:r>
                        <a:rPr lang="th-TH" sz="1600" b="1" baseline="0" dirty="0" smtClean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2784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79" y="124058"/>
            <a:ext cx="8074775" cy="923347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3500" dirty="0" smtClean="0"/>
              <a:t> </a:t>
            </a:r>
            <a:r>
              <a:rPr lang="en-US" sz="3500" dirty="0" err="1" smtClean="0"/>
              <a:t>Businees</a:t>
            </a:r>
            <a:r>
              <a:rPr lang="en-US" sz="3500" dirty="0" smtClean="0"/>
              <a:t> Area</a:t>
            </a:r>
            <a:r>
              <a:rPr lang="th-TH" sz="3500" dirty="0" smtClean="0"/>
              <a:t>ที่ต้องใช้คู่ กับ </a:t>
            </a:r>
            <a:r>
              <a:rPr lang="en-US" sz="3500" dirty="0" smtClean="0"/>
              <a:t>Fund</a:t>
            </a:r>
            <a:endParaRPr lang="en-US" sz="35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9542" y="1335366"/>
            <a:ext cx="6434051" cy="53682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63040" y="1243927"/>
            <a:ext cx="1155469" cy="24106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47061" y="1271847"/>
            <a:ext cx="831273" cy="24106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5266" y="357448"/>
            <a:ext cx="8081032" cy="1188719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/>
            </a:r>
            <a:b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</a:br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 งบพูลกลาง ที่ต้องระบุหน่วยงานที่ใช้เงินจริง</a:t>
            </a:r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ๆไม่ใช่ผู้รับงบประมาณ</a:t>
            </a:r>
            <a:b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และห้ามระบุแผนกิจกรรมที่เป็น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cs typeface="+mj-cs"/>
              </a:rPr>
              <a:t>A</a:t>
            </a:r>
            <a:r>
              <a:rPr lang="th-TH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/>
            </a:r>
            <a:br>
              <a:rPr lang="th-TH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</a:br>
            <a:endParaRPr lang="th-TH" dirty="0">
              <a:cs typeface="+mj-cs"/>
            </a:endParaRPr>
          </a:p>
        </p:txBody>
      </p:sp>
      <p:sp>
        <p:nvSpPr>
          <p:cNvPr id="5" name="ตัวยึดเนื้อหา 2"/>
          <p:cNvSpPr>
            <a:spLocks noGrp="1"/>
          </p:cNvSpPr>
          <p:nvPr>
            <p:ph sz="quarter" idx="13"/>
          </p:nvPr>
        </p:nvSpPr>
        <p:spPr>
          <a:xfrm>
            <a:off x="565266" y="1828800"/>
            <a:ext cx="8081032" cy="4738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accent2"/>
              </a:solidFill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19" y="1828800"/>
            <a:ext cx="7538279" cy="43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298" y="35617"/>
            <a:ext cx="785849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Cost Center</a:t>
            </a:r>
            <a:r>
              <a:rPr lang="th-TH" sz="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 </a:t>
            </a:r>
            <a:endParaRPr lang="th-TH" sz="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29294" y="831273"/>
            <a:ext cx="5597905" cy="5953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3665</TotalTime>
  <Words>1216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Angsana New</vt:lpstr>
      <vt:lpstr>Calibri</vt:lpstr>
      <vt:lpstr>Tw Cen MT</vt:lpstr>
      <vt:lpstr>Arial</vt:lpstr>
      <vt:lpstr>PSL MethineeSP</vt:lpstr>
      <vt:lpstr>Cordia New</vt:lpstr>
      <vt:lpstr>Droplet</vt:lpstr>
      <vt:lpstr>PowerPoint Presentation</vt:lpstr>
      <vt:lpstr>PowerPoint Presentation</vt:lpstr>
      <vt:lpstr>  เนื้อหา </vt:lpstr>
      <vt:lpstr>วัตถุประสงค์ในการจัดแลกเปลี่ยนเรียนรู้</vt:lpstr>
      <vt:lpstr>PowerPoint Presentation</vt:lpstr>
      <vt:lpstr> เรียนรู้เรื่องรหัสงบประมาณ SAP </vt:lpstr>
      <vt:lpstr> Businees Areaที่ต้องใช้คู่ กับ Fund</vt:lpstr>
      <vt:lpstr>  งบพูลกลาง ที่ต้องระบุหน่วยงานที่ใช้เงินจริงๆไม่ใช่ผู้รับงบประมาณ และห้ามระบุแผนกิจกรรมที่เป็น A </vt:lpstr>
      <vt:lpstr>PowerPoint Presentation</vt:lpstr>
      <vt:lpstr> Template เพื่อการออกใบเสร็จ/การพิมพ์ใบเสร็จ </vt:lpstr>
      <vt:lpstr>การพิมพ์ใบเสร็จรับเงิน(ZARF001)</vt:lpstr>
      <vt:lpstr>ตัวอย่างใบเสร็จรับเงิน</vt:lpstr>
      <vt:lpstr>Template เพื่อการยืมเงินทดรอง</vt:lpstr>
      <vt:lpstr>การตรวจสอบวงเงินสิทธิ์ค่ารักษาพยาบาล (FAPR014)</vt:lpstr>
      <vt:lpstr>PowerPoint Presentation</vt:lpstr>
      <vt:lpstr>การตรวจสอบบัญชีแยกประเภทตามเซกเม้นท์(FBL3H)</vt:lpstr>
      <vt:lpstr>PowerPoint Presentation</vt:lpstr>
      <vt:lpstr>PowerPoint Presentation</vt:lpstr>
      <vt:lpstr>การตรวจสอบงบประมาณ(FMAVCR01)</vt:lpstr>
      <vt:lpstr>PowerPoint Presentation</vt:lpstr>
      <vt:lpstr>การตรวจสอบ/รายงานงบประมาณรายรับและรายจ่าย(ZFMR010)</vt:lpstr>
      <vt:lpstr>การตรวจสอบ/รายงานผลการใช้จ่ายงบประมาณ  (ZFMR011)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Akarayut.ru</dc:creator>
  <cp:lastModifiedBy>Mhor</cp:lastModifiedBy>
  <cp:revision>254</cp:revision>
  <cp:lastPrinted>2020-01-08T02:26:49Z</cp:lastPrinted>
  <dcterms:created xsi:type="dcterms:W3CDTF">2019-11-12T02:10:56Z</dcterms:created>
  <dcterms:modified xsi:type="dcterms:W3CDTF">2024-06-04T09:12:35Z</dcterms:modified>
</cp:coreProperties>
</file>