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4" r:id="rId1"/>
  </p:sldMasterIdLst>
  <p:notesMasterIdLst>
    <p:notesMasterId r:id="rId16"/>
  </p:notesMasterIdLst>
  <p:handoutMasterIdLst>
    <p:handoutMasterId r:id="rId17"/>
  </p:handoutMasterIdLst>
  <p:sldIdLst>
    <p:sldId id="374" r:id="rId2"/>
    <p:sldId id="375" r:id="rId3"/>
    <p:sldId id="376" r:id="rId4"/>
    <p:sldId id="378" r:id="rId5"/>
    <p:sldId id="412" r:id="rId6"/>
    <p:sldId id="413" r:id="rId7"/>
    <p:sldId id="379" r:id="rId8"/>
    <p:sldId id="414" r:id="rId9"/>
    <p:sldId id="415" r:id="rId10"/>
    <p:sldId id="416" r:id="rId11"/>
    <p:sldId id="380" r:id="rId12"/>
    <p:sldId id="382" r:id="rId13"/>
    <p:sldId id="411" r:id="rId14"/>
    <p:sldId id="410" r:id="rId15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2BE4EA-9C98-4274-98D9-89BF247B8DD6}">
          <p14:sldIdLst>
            <p14:sldId id="374"/>
            <p14:sldId id="375"/>
            <p14:sldId id="376"/>
            <p14:sldId id="378"/>
            <p14:sldId id="412"/>
            <p14:sldId id="413"/>
            <p14:sldId id="379"/>
            <p14:sldId id="414"/>
          </p14:sldIdLst>
        </p14:section>
        <p14:section name="Untitled Section" id="{85AB92B5-CFB7-46D9-AACC-67A9099E7BD4}">
          <p14:sldIdLst>
            <p14:sldId id="415"/>
            <p14:sldId id="416"/>
            <p14:sldId id="380"/>
            <p14:sldId id="382"/>
            <p14:sldId id="411"/>
            <p14:sldId id="4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30" autoAdjust="0"/>
  </p:normalViewPr>
  <p:slideViewPr>
    <p:cSldViewPr snapToGrid="0">
      <p:cViewPr varScale="1">
        <p:scale>
          <a:sx n="109" d="100"/>
          <a:sy n="109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39F6C-456A-42AE-9C80-A1F0AC7CD1CF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16708B27-8B4B-4A36-86D7-9E3B501A55B5}">
      <dgm:prSet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1.การสมัครขอ</a:t>
          </a:r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เปิดใช้บริการระบบ </a:t>
          </a:r>
          <a:r>
            <a:rPr lang="en-US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</a:t>
          </a:r>
          <a:r>
            <a:rPr lang="en-US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Corporate Online </a:t>
          </a:r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กับธนาคารกรุงไทย จำกัด (มหาชน)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203829E-E186-40B5-922F-F06F089ECEB0}" type="parTrans" cxnId="{0A250741-E043-419A-BE11-2E4CEE72043F}">
      <dgm:prSet/>
      <dgm:spPr/>
      <dgm:t>
        <a:bodyPr/>
        <a:lstStyle/>
        <a:p>
          <a:endParaRPr lang="en-US"/>
        </a:p>
      </dgm:t>
    </dgm:pt>
    <dgm:pt modelId="{004300A3-8F8C-427E-8A8D-B79EC8C1DCEA}" type="sibTrans" cxnId="{0A250741-E043-419A-BE11-2E4CEE72043F}">
      <dgm:prSet/>
      <dgm:spPr/>
      <dgm:t>
        <a:bodyPr/>
        <a:lstStyle/>
        <a:p>
          <a:endParaRPr lang="en-US"/>
        </a:p>
      </dgm:t>
    </dgm:pt>
    <dgm:pt modelId="{3690DF43-547F-4DDC-8BDE-55E4BB46CC91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2.</a:t>
          </a:r>
          <a:r>
            <a: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กำหนด</a:t>
          </a:r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ตัวบุคคลผู้มีสิทธิเข้าใช้งานในระบบ </a:t>
          </a:r>
          <a:r>
            <a:rPr lang="en-US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Corporate Online 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E9F0DCC-BEB9-4D29-B54F-6373CF140882}" type="parTrans" cxnId="{281EF812-D9C7-4A0A-B03E-A4A6D348B480}">
      <dgm:prSet/>
      <dgm:spPr/>
      <dgm:t>
        <a:bodyPr/>
        <a:lstStyle/>
        <a:p>
          <a:endParaRPr lang="en-US"/>
        </a:p>
      </dgm:t>
    </dgm:pt>
    <dgm:pt modelId="{533D0E6F-20B8-473E-897E-BBC7DAF8D6DA}" type="sibTrans" cxnId="{281EF812-D9C7-4A0A-B03E-A4A6D348B480}">
      <dgm:prSet/>
      <dgm:spPr/>
      <dgm:t>
        <a:bodyPr/>
        <a:lstStyle/>
        <a:p>
          <a:endParaRPr lang="en-US"/>
        </a:p>
      </dgm:t>
    </dgm:pt>
    <dgm:pt modelId="{D19BB10A-58AC-48CD-B763-7571B1D961C4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3.</a:t>
          </a:r>
          <a:r>
            <a: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จัดทำ</a:t>
          </a:r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ฐานข้อมูลผู้มีสิทธิรับเงิน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59B9433-953D-4FE4-ABDB-FA13184B17E0}" type="parTrans" cxnId="{6876C908-83CF-4698-B17F-B3DE1230574D}">
      <dgm:prSet/>
      <dgm:spPr/>
      <dgm:t>
        <a:bodyPr/>
        <a:lstStyle/>
        <a:p>
          <a:endParaRPr lang="en-US"/>
        </a:p>
      </dgm:t>
    </dgm:pt>
    <dgm:pt modelId="{9EBDCA02-A2D9-4E94-A443-A7418375A0A8}" type="sibTrans" cxnId="{6876C908-83CF-4698-B17F-B3DE1230574D}">
      <dgm:prSet/>
      <dgm:spPr/>
      <dgm:t>
        <a:bodyPr/>
        <a:lstStyle/>
        <a:p>
          <a:endParaRPr lang="en-US"/>
        </a:p>
      </dgm:t>
    </dgm:pt>
    <dgm:pt modelId="{1F86C35F-49D8-4832-B07F-72E64B6D5B43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4.</a:t>
          </a:r>
          <a:r>
            <a: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ติดตั้ง</a:t>
          </a:r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โปรแกรม </a:t>
          </a:r>
          <a:r>
            <a:rPr lang="en-US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Universal Data Entry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0FFA5AB-25CD-4071-94CE-FAD5635C8B1D}" type="parTrans" cxnId="{439AE5AF-86E2-4D38-A7B3-584CE8E3DA65}">
      <dgm:prSet/>
      <dgm:spPr/>
      <dgm:t>
        <a:bodyPr/>
        <a:lstStyle/>
        <a:p>
          <a:endParaRPr lang="en-US"/>
        </a:p>
      </dgm:t>
    </dgm:pt>
    <dgm:pt modelId="{024520E1-1123-4BE7-98A2-C69E47F7AA3B}" type="sibTrans" cxnId="{439AE5AF-86E2-4D38-A7B3-584CE8E3DA65}">
      <dgm:prSet/>
      <dgm:spPr/>
      <dgm:t>
        <a:bodyPr/>
        <a:lstStyle/>
        <a:p>
          <a:endParaRPr lang="en-US"/>
        </a:p>
      </dgm:t>
    </dgm:pt>
    <dgm:pt modelId="{130B0707-5376-483D-9BEA-191941EB3623}" type="pres">
      <dgm:prSet presAssocID="{9C039F6C-456A-42AE-9C80-A1F0AC7CD1CF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24D4E86-304A-4365-B981-E2EA85925657}" type="pres">
      <dgm:prSet presAssocID="{16708B27-8B4B-4A36-86D7-9E3B501A55B5}" presName="compositeNode" presStyleCnt="0">
        <dgm:presLayoutVars>
          <dgm:bulletEnabled val="1"/>
        </dgm:presLayoutVars>
      </dgm:prSet>
      <dgm:spPr/>
    </dgm:pt>
    <dgm:pt modelId="{3F661240-0617-455E-83AC-EA25827749B7}" type="pres">
      <dgm:prSet presAssocID="{16708B27-8B4B-4A36-86D7-9E3B501A55B5}" presName="bgRect" presStyleLbl="alignNode1" presStyleIdx="0" presStyleCnt="4" custScaleX="114122" custScaleY="129053"/>
      <dgm:spPr/>
      <dgm:t>
        <a:bodyPr/>
        <a:lstStyle/>
        <a:p>
          <a:endParaRPr lang="en-US"/>
        </a:p>
      </dgm:t>
    </dgm:pt>
    <dgm:pt modelId="{B25E3133-88A8-4828-B111-FD65B36BBA4D}" type="pres">
      <dgm:prSet presAssocID="{004300A3-8F8C-427E-8A8D-B79EC8C1DCEA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37052D62-82E5-4D49-8623-8C435C58F29D}" type="pres">
      <dgm:prSet presAssocID="{16708B27-8B4B-4A36-86D7-9E3B501A55B5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AD5EE-6AEB-484C-84D0-C357A10618D8}" type="pres">
      <dgm:prSet presAssocID="{004300A3-8F8C-427E-8A8D-B79EC8C1DCEA}" presName="sibTrans" presStyleCnt="0"/>
      <dgm:spPr/>
    </dgm:pt>
    <dgm:pt modelId="{C273487A-125F-451A-A510-284D0FDA8748}" type="pres">
      <dgm:prSet presAssocID="{3690DF43-547F-4DDC-8BDE-55E4BB46CC91}" presName="compositeNode" presStyleCnt="0">
        <dgm:presLayoutVars>
          <dgm:bulletEnabled val="1"/>
        </dgm:presLayoutVars>
      </dgm:prSet>
      <dgm:spPr/>
    </dgm:pt>
    <dgm:pt modelId="{2C4B95D0-B26C-42D8-BFB1-5E09563888AF}" type="pres">
      <dgm:prSet presAssocID="{3690DF43-547F-4DDC-8BDE-55E4BB46CC91}" presName="bgRect" presStyleLbl="alignNode1" presStyleIdx="1" presStyleCnt="4" custScaleX="125426" custScaleY="130879"/>
      <dgm:spPr/>
    </dgm:pt>
    <dgm:pt modelId="{4A03350E-E897-4D7A-BDC4-56116C16EA42}" type="pres">
      <dgm:prSet presAssocID="{533D0E6F-20B8-473E-897E-BBC7DAF8D6DA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753A0933-913F-4A9F-AD81-4034121F5117}" type="pres">
      <dgm:prSet presAssocID="{3690DF43-547F-4DDC-8BDE-55E4BB46CC91}" presName="nodeRect" presStyleLbl="alignNode1" presStyleIdx="1" presStyleCnt="4">
        <dgm:presLayoutVars>
          <dgm:bulletEnabled val="1"/>
        </dgm:presLayoutVars>
      </dgm:prSet>
      <dgm:spPr/>
    </dgm:pt>
    <dgm:pt modelId="{617A6297-D47D-4496-8790-53DC9A5D0D31}" type="pres">
      <dgm:prSet presAssocID="{533D0E6F-20B8-473E-897E-BBC7DAF8D6DA}" presName="sibTrans" presStyleCnt="0"/>
      <dgm:spPr/>
    </dgm:pt>
    <dgm:pt modelId="{FEE67F6F-0A85-4DEE-97EC-5F2727AE6C16}" type="pres">
      <dgm:prSet presAssocID="{D19BB10A-58AC-48CD-B763-7571B1D961C4}" presName="compositeNode" presStyleCnt="0">
        <dgm:presLayoutVars>
          <dgm:bulletEnabled val="1"/>
        </dgm:presLayoutVars>
      </dgm:prSet>
      <dgm:spPr/>
    </dgm:pt>
    <dgm:pt modelId="{EDF96722-6EAC-4A74-982B-5B2C7C9D2381}" type="pres">
      <dgm:prSet presAssocID="{D19BB10A-58AC-48CD-B763-7571B1D961C4}" presName="bgRect" presStyleLbl="alignNode1" presStyleIdx="2" presStyleCnt="4" custScaleX="122068" custScaleY="130879"/>
      <dgm:spPr/>
    </dgm:pt>
    <dgm:pt modelId="{BEB0B563-AB29-4B2F-BFA6-DEF9E35F4600}" type="pres">
      <dgm:prSet presAssocID="{9EBDCA02-A2D9-4E94-A443-A7418375A0A8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984D1EA9-AAFB-47C2-9B36-F218250D9FB7}" type="pres">
      <dgm:prSet presAssocID="{D19BB10A-58AC-48CD-B763-7571B1D961C4}" presName="nodeRect" presStyleLbl="alignNode1" presStyleIdx="2" presStyleCnt="4">
        <dgm:presLayoutVars>
          <dgm:bulletEnabled val="1"/>
        </dgm:presLayoutVars>
      </dgm:prSet>
      <dgm:spPr/>
    </dgm:pt>
    <dgm:pt modelId="{D8480025-9E28-4A0D-965B-8EB5870827F5}" type="pres">
      <dgm:prSet presAssocID="{9EBDCA02-A2D9-4E94-A443-A7418375A0A8}" presName="sibTrans" presStyleCnt="0"/>
      <dgm:spPr/>
    </dgm:pt>
    <dgm:pt modelId="{92C2ADF8-DF23-45CD-B19B-26E9C7C9394F}" type="pres">
      <dgm:prSet presAssocID="{1F86C35F-49D8-4832-B07F-72E64B6D5B43}" presName="compositeNode" presStyleCnt="0">
        <dgm:presLayoutVars>
          <dgm:bulletEnabled val="1"/>
        </dgm:presLayoutVars>
      </dgm:prSet>
      <dgm:spPr/>
    </dgm:pt>
    <dgm:pt modelId="{3FC7FA86-4522-4F37-A5CC-BA412B32B96D}" type="pres">
      <dgm:prSet presAssocID="{1F86C35F-49D8-4832-B07F-72E64B6D5B43}" presName="bgRect" presStyleLbl="alignNode1" presStyleIdx="3" presStyleCnt="4" custScaleY="130879"/>
      <dgm:spPr/>
    </dgm:pt>
    <dgm:pt modelId="{E38A4D17-6C6E-4530-98A6-55FCE344E927}" type="pres">
      <dgm:prSet presAssocID="{024520E1-1123-4BE7-98A2-C69E47F7AA3B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EAB6428-2A8F-49BD-84EA-6CCB1B8A1337}" type="pres">
      <dgm:prSet presAssocID="{1F86C35F-49D8-4832-B07F-72E64B6D5B43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4116218A-A6A2-45E3-8642-17C9721EDDE5}" type="presOf" srcId="{533D0E6F-20B8-473E-897E-BBC7DAF8D6DA}" destId="{4A03350E-E897-4D7A-BDC4-56116C16EA42}" srcOrd="0" destOrd="0" presId="urn:microsoft.com/office/officeart/2016/7/layout/LinearBlockProcessNumbered"/>
    <dgm:cxn modelId="{D8E7BBC0-1C36-4A22-9D15-2810D1CA08D7}" type="presOf" srcId="{9C039F6C-456A-42AE-9C80-A1F0AC7CD1CF}" destId="{130B0707-5376-483D-9BEA-191941EB3623}" srcOrd="0" destOrd="0" presId="urn:microsoft.com/office/officeart/2016/7/layout/LinearBlockProcessNumbered"/>
    <dgm:cxn modelId="{16E73F7D-2324-4F6C-8B22-7D67531170F6}" type="presOf" srcId="{16708B27-8B4B-4A36-86D7-9E3B501A55B5}" destId="{3F661240-0617-455E-83AC-EA25827749B7}" srcOrd="0" destOrd="0" presId="urn:microsoft.com/office/officeart/2016/7/layout/LinearBlockProcessNumbered"/>
    <dgm:cxn modelId="{281EF812-D9C7-4A0A-B03E-A4A6D348B480}" srcId="{9C039F6C-456A-42AE-9C80-A1F0AC7CD1CF}" destId="{3690DF43-547F-4DDC-8BDE-55E4BB46CC91}" srcOrd="1" destOrd="0" parTransId="{2E9F0DCC-BEB9-4D29-B54F-6373CF140882}" sibTransId="{533D0E6F-20B8-473E-897E-BBC7DAF8D6DA}"/>
    <dgm:cxn modelId="{439AE5AF-86E2-4D38-A7B3-584CE8E3DA65}" srcId="{9C039F6C-456A-42AE-9C80-A1F0AC7CD1CF}" destId="{1F86C35F-49D8-4832-B07F-72E64B6D5B43}" srcOrd="3" destOrd="0" parTransId="{40FFA5AB-25CD-4071-94CE-FAD5635C8B1D}" sibTransId="{024520E1-1123-4BE7-98A2-C69E47F7AA3B}"/>
    <dgm:cxn modelId="{D3EC220A-555C-4DD4-B7DA-817FE626E9C9}" type="presOf" srcId="{3690DF43-547F-4DDC-8BDE-55E4BB46CC91}" destId="{2C4B95D0-B26C-42D8-BFB1-5E09563888AF}" srcOrd="0" destOrd="0" presId="urn:microsoft.com/office/officeart/2016/7/layout/LinearBlockProcessNumbered"/>
    <dgm:cxn modelId="{4731E43E-7887-429B-A846-9889704D0B27}" type="presOf" srcId="{D19BB10A-58AC-48CD-B763-7571B1D961C4}" destId="{984D1EA9-AAFB-47C2-9B36-F218250D9FB7}" srcOrd="1" destOrd="0" presId="urn:microsoft.com/office/officeart/2016/7/layout/LinearBlockProcessNumbered"/>
    <dgm:cxn modelId="{FBF4F80A-5585-4EB8-B1A5-920A29043EC8}" type="presOf" srcId="{004300A3-8F8C-427E-8A8D-B79EC8C1DCEA}" destId="{B25E3133-88A8-4828-B111-FD65B36BBA4D}" srcOrd="0" destOrd="0" presId="urn:microsoft.com/office/officeart/2016/7/layout/LinearBlockProcessNumbered"/>
    <dgm:cxn modelId="{B3BBA13E-BE52-49F2-A691-C904A990083D}" type="presOf" srcId="{1F86C35F-49D8-4832-B07F-72E64B6D5B43}" destId="{BEAB6428-2A8F-49BD-84EA-6CCB1B8A1337}" srcOrd="1" destOrd="0" presId="urn:microsoft.com/office/officeart/2016/7/layout/LinearBlockProcessNumbered"/>
    <dgm:cxn modelId="{0DCFEF72-51F7-4783-A13A-5CCD8FCD084A}" type="presOf" srcId="{3690DF43-547F-4DDC-8BDE-55E4BB46CC91}" destId="{753A0933-913F-4A9F-AD81-4034121F5117}" srcOrd="1" destOrd="0" presId="urn:microsoft.com/office/officeart/2016/7/layout/LinearBlockProcessNumbered"/>
    <dgm:cxn modelId="{27180973-FE28-4306-88AD-FCBD005D7DF1}" type="presOf" srcId="{024520E1-1123-4BE7-98A2-C69E47F7AA3B}" destId="{E38A4D17-6C6E-4530-98A6-55FCE344E927}" srcOrd="0" destOrd="0" presId="urn:microsoft.com/office/officeart/2016/7/layout/LinearBlockProcessNumbered"/>
    <dgm:cxn modelId="{6876C908-83CF-4698-B17F-B3DE1230574D}" srcId="{9C039F6C-456A-42AE-9C80-A1F0AC7CD1CF}" destId="{D19BB10A-58AC-48CD-B763-7571B1D961C4}" srcOrd="2" destOrd="0" parTransId="{D59B9433-953D-4FE4-ABDB-FA13184B17E0}" sibTransId="{9EBDCA02-A2D9-4E94-A443-A7418375A0A8}"/>
    <dgm:cxn modelId="{A8F2F3F1-A77E-47AF-AFCD-058AF770F9A2}" type="presOf" srcId="{16708B27-8B4B-4A36-86D7-9E3B501A55B5}" destId="{37052D62-82E5-4D49-8623-8C435C58F29D}" srcOrd="1" destOrd="0" presId="urn:microsoft.com/office/officeart/2016/7/layout/LinearBlockProcessNumbered"/>
    <dgm:cxn modelId="{0A250741-E043-419A-BE11-2E4CEE72043F}" srcId="{9C039F6C-456A-42AE-9C80-A1F0AC7CD1CF}" destId="{16708B27-8B4B-4A36-86D7-9E3B501A55B5}" srcOrd="0" destOrd="0" parTransId="{A203829E-E186-40B5-922F-F06F089ECEB0}" sibTransId="{004300A3-8F8C-427E-8A8D-B79EC8C1DCEA}"/>
    <dgm:cxn modelId="{27D8C662-37DD-4B47-9FEF-EBAAA5E4AF5F}" type="presOf" srcId="{1F86C35F-49D8-4832-B07F-72E64B6D5B43}" destId="{3FC7FA86-4522-4F37-A5CC-BA412B32B96D}" srcOrd="0" destOrd="0" presId="urn:microsoft.com/office/officeart/2016/7/layout/LinearBlockProcessNumbered"/>
    <dgm:cxn modelId="{F09E0563-85CD-4546-B92F-0E3B71114181}" type="presOf" srcId="{9EBDCA02-A2D9-4E94-A443-A7418375A0A8}" destId="{BEB0B563-AB29-4B2F-BFA6-DEF9E35F4600}" srcOrd="0" destOrd="0" presId="urn:microsoft.com/office/officeart/2016/7/layout/LinearBlockProcessNumbered"/>
    <dgm:cxn modelId="{2DEE8379-41E4-41A0-A12C-D4F99C38EEA3}" type="presOf" srcId="{D19BB10A-58AC-48CD-B763-7571B1D961C4}" destId="{EDF96722-6EAC-4A74-982B-5B2C7C9D2381}" srcOrd="0" destOrd="0" presId="urn:microsoft.com/office/officeart/2016/7/layout/LinearBlockProcessNumbered"/>
    <dgm:cxn modelId="{FB5348CE-77AF-4411-AEFD-5C0BCF2F6B32}" type="presParOf" srcId="{130B0707-5376-483D-9BEA-191941EB3623}" destId="{024D4E86-304A-4365-B981-E2EA85925657}" srcOrd="0" destOrd="0" presId="urn:microsoft.com/office/officeart/2016/7/layout/LinearBlockProcessNumbered"/>
    <dgm:cxn modelId="{BCA57D80-CDE9-4BE4-ABFC-5E3123B2720C}" type="presParOf" srcId="{024D4E86-304A-4365-B981-E2EA85925657}" destId="{3F661240-0617-455E-83AC-EA25827749B7}" srcOrd="0" destOrd="0" presId="urn:microsoft.com/office/officeart/2016/7/layout/LinearBlockProcessNumbered"/>
    <dgm:cxn modelId="{31921072-A455-4CDE-AFF0-E2945CB05F86}" type="presParOf" srcId="{024D4E86-304A-4365-B981-E2EA85925657}" destId="{B25E3133-88A8-4828-B111-FD65B36BBA4D}" srcOrd="1" destOrd="0" presId="urn:microsoft.com/office/officeart/2016/7/layout/LinearBlockProcessNumbered"/>
    <dgm:cxn modelId="{81031DA0-4000-4A3D-811B-E975A6E2EB37}" type="presParOf" srcId="{024D4E86-304A-4365-B981-E2EA85925657}" destId="{37052D62-82E5-4D49-8623-8C435C58F29D}" srcOrd="2" destOrd="0" presId="urn:microsoft.com/office/officeart/2016/7/layout/LinearBlockProcessNumbered"/>
    <dgm:cxn modelId="{D647661E-F995-4A6D-A394-FF9FF1D8ACF9}" type="presParOf" srcId="{130B0707-5376-483D-9BEA-191941EB3623}" destId="{67EAD5EE-6AEB-484C-84D0-C357A10618D8}" srcOrd="1" destOrd="0" presId="urn:microsoft.com/office/officeart/2016/7/layout/LinearBlockProcessNumbered"/>
    <dgm:cxn modelId="{26B4F02A-0851-435F-A07D-4886E2CA9939}" type="presParOf" srcId="{130B0707-5376-483D-9BEA-191941EB3623}" destId="{C273487A-125F-451A-A510-284D0FDA8748}" srcOrd="2" destOrd="0" presId="urn:microsoft.com/office/officeart/2016/7/layout/LinearBlockProcessNumbered"/>
    <dgm:cxn modelId="{D627DBDD-DA02-438B-B5FD-C22124C39E79}" type="presParOf" srcId="{C273487A-125F-451A-A510-284D0FDA8748}" destId="{2C4B95D0-B26C-42D8-BFB1-5E09563888AF}" srcOrd="0" destOrd="0" presId="urn:microsoft.com/office/officeart/2016/7/layout/LinearBlockProcessNumbered"/>
    <dgm:cxn modelId="{31E14E00-C1D1-41C6-A633-019A9393A891}" type="presParOf" srcId="{C273487A-125F-451A-A510-284D0FDA8748}" destId="{4A03350E-E897-4D7A-BDC4-56116C16EA42}" srcOrd="1" destOrd="0" presId="urn:microsoft.com/office/officeart/2016/7/layout/LinearBlockProcessNumbered"/>
    <dgm:cxn modelId="{6050C54D-1E5E-4093-B4FD-42EBB3BD7041}" type="presParOf" srcId="{C273487A-125F-451A-A510-284D0FDA8748}" destId="{753A0933-913F-4A9F-AD81-4034121F5117}" srcOrd="2" destOrd="0" presId="urn:microsoft.com/office/officeart/2016/7/layout/LinearBlockProcessNumbered"/>
    <dgm:cxn modelId="{A36A91C0-3DD9-480C-960F-1E6779F17722}" type="presParOf" srcId="{130B0707-5376-483D-9BEA-191941EB3623}" destId="{617A6297-D47D-4496-8790-53DC9A5D0D31}" srcOrd="3" destOrd="0" presId="urn:microsoft.com/office/officeart/2016/7/layout/LinearBlockProcessNumbered"/>
    <dgm:cxn modelId="{F77B5762-7796-401D-A1DF-A7A94EDC5AD9}" type="presParOf" srcId="{130B0707-5376-483D-9BEA-191941EB3623}" destId="{FEE67F6F-0A85-4DEE-97EC-5F2727AE6C16}" srcOrd="4" destOrd="0" presId="urn:microsoft.com/office/officeart/2016/7/layout/LinearBlockProcessNumbered"/>
    <dgm:cxn modelId="{318C00D6-1AB1-4A71-8AA6-5587E383FEDD}" type="presParOf" srcId="{FEE67F6F-0A85-4DEE-97EC-5F2727AE6C16}" destId="{EDF96722-6EAC-4A74-982B-5B2C7C9D2381}" srcOrd="0" destOrd="0" presId="urn:microsoft.com/office/officeart/2016/7/layout/LinearBlockProcessNumbered"/>
    <dgm:cxn modelId="{1C72D95B-AB70-44C4-9CE7-CF8817035EBF}" type="presParOf" srcId="{FEE67F6F-0A85-4DEE-97EC-5F2727AE6C16}" destId="{BEB0B563-AB29-4B2F-BFA6-DEF9E35F4600}" srcOrd="1" destOrd="0" presId="urn:microsoft.com/office/officeart/2016/7/layout/LinearBlockProcessNumbered"/>
    <dgm:cxn modelId="{71567153-9BC9-421C-BA3D-BA0C0D61F551}" type="presParOf" srcId="{FEE67F6F-0A85-4DEE-97EC-5F2727AE6C16}" destId="{984D1EA9-AAFB-47C2-9B36-F218250D9FB7}" srcOrd="2" destOrd="0" presId="urn:microsoft.com/office/officeart/2016/7/layout/LinearBlockProcessNumbered"/>
    <dgm:cxn modelId="{D8ABF275-3BED-4D72-ACE9-E24AE74C74FA}" type="presParOf" srcId="{130B0707-5376-483D-9BEA-191941EB3623}" destId="{D8480025-9E28-4A0D-965B-8EB5870827F5}" srcOrd="5" destOrd="0" presId="urn:microsoft.com/office/officeart/2016/7/layout/LinearBlockProcessNumbered"/>
    <dgm:cxn modelId="{77528B5F-79EE-4F77-B78B-CEE1C8156DC3}" type="presParOf" srcId="{130B0707-5376-483D-9BEA-191941EB3623}" destId="{92C2ADF8-DF23-45CD-B19B-26E9C7C9394F}" srcOrd="6" destOrd="0" presId="urn:microsoft.com/office/officeart/2016/7/layout/LinearBlockProcessNumbered"/>
    <dgm:cxn modelId="{79EB5020-D138-46A6-8DDE-C9B20006036C}" type="presParOf" srcId="{92C2ADF8-DF23-45CD-B19B-26E9C7C9394F}" destId="{3FC7FA86-4522-4F37-A5CC-BA412B32B96D}" srcOrd="0" destOrd="0" presId="urn:microsoft.com/office/officeart/2016/7/layout/LinearBlockProcessNumbered"/>
    <dgm:cxn modelId="{2B13FCFC-7523-41D6-821A-A89883EF8CEC}" type="presParOf" srcId="{92C2ADF8-DF23-45CD-B19B-26E9C7C9394F}" destId="{E38A4D17-6C6E-4530-98A6-55FCE344E927}" srcOrd="1" destOrd="0" presId="urn:microsoft.com/office/officeart/2016/7/layout/LinearBlockProcessNumbered"/>
    <dgm:cxn modelId="{D7C3F7DB-7916-4E4D-A851-6D5CD6F0887A}" type="presParOf" srcId="{92C2ADF8-DF23-45CD-B19B-26E9C7C9394F}" destId="{BEAB6428-2A8F-49BD-84EA-6CCB1B8A133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39F6C-456A-42AE-9C80-A1F0AC7CD1CF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13939D37-4C30-4ABA-BD4B-1376EB0FE217}">
      <dgm:prSet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5. เตรียมข้อมูลจ่ายในรูปแบบ </a:t>
          </a:r>
          <a:r>
            <a:rPr lang="en-US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Excel File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9BD669B-94C4-4E42-9AB5-B40FD45C25B5}" type="parTrans" cxnId="{0D69F8DC-8631-4989-A45A-E35A4B739DBF}">
      <dgm:prSet/>
      <dgm:spPr/>
      <dgm:t>
        <a:bodyPr/>
        <a:lstStyle/>
        <a:p>
          <a:endParaRPr lang="en-US"/>
        </a:p>
      </dgm:t>
    </dgm:pt>
    <dgm:pt modelId="{6E8F52C7-49CC-491E-955D-8F6CD46563B8}" type="sibTrans" cxnId="{0D69F8DC-8631-4989-A45A-E35A4B739DBF}">
      <dgm:prSet/>
      <dgm:spPr/>
      <dgm:t>
        <a:bodyPr/>
        <a:lstStyle/>
        <a:p>
          <a:endParaRPr lang="en-US"/>
        </a:p>
      </dgm:t>
    </dgm:pt>
    <dgm:pt modelId="{A1FDC239-E795-460E-B4B5-08B3388C95AA}">
      <dgm:prSet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6.นำข้อมูลเข้าโปรแกรม </a:t>
          </a:r>
          <a:r>
            <a:rPr lang="en-US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Universal Data Entry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00E5E4B-DEA9-4E29-99C5-DB43265F439E}" type="parTrans" cxnId="{6A0D4C59-EDDD-404E-9F1B-84DB56D86A58}">
      <dgm:prSet/>
      <dgm:spPr/>
      <dgm:t>
        <a:bodyPr/>
        <a:lstStyle/>
        <a:p>
          <a:endParaRPr lang="en-US"/>
        </a:p>
      </dgm:t>
    </dgm:pt>
    <dgm:pt modelId="{88366F86-FDB4-4A5A-8AA5-A455E9EE054D}" type="sibTrans" cxnId="{6A0D4C59-EDDD-404E-9F1B-84DB56D86A58}">
      <dgm:prSet/>
      <dgm:spPr/>
      <dgm:t>
        <a:bodyPr/>
        <a:lstStyle/>
        <a:p>
          <a:endParaRPr lang="en-US"/>
        </a:p>
      </dgm:t>
    </dgm:pt>
    <dgm:pt modelId="{AC6E99E5-77FD-4170-957B-3F77816ADC37}">
      <dgm:prSet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7.นำข้อมูลจ่ายเข้าระบบ </a:t>
          </a:r>
          <a:r>
            <a:rPr lang="en-US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Corporate Online</a:t>
          </a:r>
        </a:p>
      </dgm:t>
    </dgm:pt>
    <dgm:pt modelId="{6230D6CC-FB2C-4759-8807-5D3B95DC3E9A}" type="parTrans" cxnId="{B4C3E7FE-917D-4E7B-9D4F-DCA78577F34D}">
      <dgm:prSet/>
      <dgm:spPr/>
      <dgm:t>
        <a:bodyPr/>
        <a:lstStyle/>
        <a:p>
          <a:endParaRPr lang="en-US"/>
        </a:p>
      </dgm:t>
    </dgm:pt>
    <dgm:pt modelId="{E58E22E5-A78A-40FB-BBBE-A3CE18120906}" type="sibTrans" cxnId="{B4C3E7FE-917D-4E7B-9D4F-DCA78577F34D}">
      <dgm:prSet/>
      <dgm:spPr/>
      <dgm:t>
        <a:bodyPr/>
        <a:lstStyle/>
        <a:p>
          <a:endParaRPr lang="en-US"/>
        </a:p>
      </dgm:t>
    </dgm:pt>
    <dgm:pt modelId="{8979D54C-E23B-41AA-88C0-B83B34460F6F}">
      <dgm:prSet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8.อนุมัติการโอนเงิน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80E4022-56B4-48E2-9452-3326C6633A71}" type="parTrans" cxnId="{76228C26-3F31-40A4-B4E2-BF98B2DF00BB}">
      <dgm:prSet/>
      <dgm:spPr/>
      <dgm:t>
        <a:bodyPr/>
        <a:lstStyle/>
        <a:p>
          <a:endParaRPr lang="en-US"/>
        </a:p>
      </dgm:t>
    </dgm:pt>
    <dgm:pt modelId="{3C88672C-7B9C-4285-858C-ACEC39150F8C}" type="sibTrans" cxnId="{76228C26-3F31-40A4-B4E2-BF98B2DF00BB}">
      <dgm:prSet/>
      <dgm:spPr/>
      <dgm:t>
        <a:bodyPr/>
        <a:lstStyle/>
        <a:p>
          <a:endParaRPr lang="en-US"/>
        </a:p>
      </dgm:t>
    </dgm:pt>
    <dgm:pt modelId="{130B0707-5376-483D-9BEA-191941EB3623}" type="pres">
      <dgm:prSet presAssocID="{9C039F6C-456A-42AE-9C80-A1F0AC7CD1CF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04A68C7-2199-42A2-8304-7E90A635427C}" type="pres">
      <dgm:prSet presAssocID="{13939D37-4C30-4ABA-BD4B-1376EB0FE217}" presName="compositeNode" presStyleCnt="0">
        <dgm:presLayoutVars>
          <dgm:bulletEnabled val="1"/>
        </dgm:presLayoutVars>
      </dgm:prSet>
      <dgm:spPr/>
    </dgm:pt>
    <dgm:pt modelId="{CA46B24E-D53B-4C44-AA4C-5BAF3232166C}" type="pres">
      <dgm:prSet presAssocID="{13939D37-4C30-4ABA-BD4B-1376EB0FE217}" presName="bgRect" presStyleLbl="alignNode1" presStyleIdx="0" presStyleCnt="4" custScaleX="111461" custScaleY="92618"/>
      <dgm:spPr/>
    </dgm:pt>
    <dgm:pt modelId="{5DAC0C21-CB50-41A0-BE28-75F87556A2EF}" type="pres">
      <dgm:prSet presAssocID="{6E8F52C7-49CC-491E-955D-8F6CD46563B8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8007F248-D6CE-40A9-A3F2-CFF58FC98329}" type="pres">
      <dgm:prSet presAssocID="{13939D37-4C30-4ABA-BD4B-1376EB0FE217}" presName="nodeRect" presStyleLbl="alignNode1" presStyleIdx="0" presStyleCnt="4">
        <dgm:presLayoutVars>
          <dgm:bulletEnabled val="1"/>
        </dgm:presLayoutVars>
      </dgm:prSet>
      <dgm:spPr/>
    </dgm:pt>
    <dgm:pt modelId="{26500558-B39B-4B33-8B55-4F6E34040A7F}" type="pres">
      <dgm:prSet presAssocID="{6E8F52C7-49CC-491E-955D-8F6CD46563B8}" presName="sibTrans" presStyleCnt="0"/>
      <dgm:spPr/>
    </dgm:pt>
    <dgm:pt modelId="{54C40E19-658B-4E0B-89A1-DD6224E28A52}" type="pres">
      <dgm:prSet presAssocID="{A1FDC239-E795-460E-B4B5-08B3388C95AA}" presName="compositeNode" presStyleCnt="0">
        <dgm:presLayoutVars>
          <dgm:bulletEnabled val="1"/>
        </dgm:presLayoutVars>
      </dgm:prSet>
      <dgm:spPr/>
    </dgm:pt>
    <dgm:pt modelId="{B2A1AF37-25E3-408D-B51D-AD87007FF8EA}" type="pres">
      <dgm:prSet presAssocID="{A1FDC239-E795-460E-B4B5-08B3388C95AA}" presName="bgRect" presStyleLbl="alignNode1" presStyleIdx="1" presStyleCnt="4" custScaleX="102267" custScaleY="90641"/>
      <dgm:spPr/>
    </dgm:pt>
    <dgm:pt modelId="{EB34B020-5304-4840-AE20-81BCD84F3FEF}" type="pres">
      <dgm:prSet presAssocID="{88366F86-FDB4-4A5A-8AA5-A455E9EE054D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6BABC3CF-1386-430D-8B78-652C972210E5}" type="pres">
      <dgm:prSet presAssocID="{A1FDC239-E795-460E-B4B5-08B3388C95AA}" presName="nodeRect" presStyleLbl="alignNode1" presStyleIdx="1" presStyleCnt="4">
        <dgm:presLayoutVars>
          <dgm:bulletEnabled val="1"/>
        </dgm:presLayoutVars>
      </dgm:prSet>
      <dgm:spPr/>
    </dgm:pt>
    <dgm:pt modelId="{911CDA53-B90E-4A23-8CD3-4ECD5F18F64B}" type="pres">
      <dgm:prSet presAssocID="{88366F86-FDB4-4A5A-8AA5-A455E9EE054D}" presName="sibTrans" presStyleCnt="0"/>
      <dgm:spPr/>
    </dgm:pt>
    <dgm:pt modelId="{5018357D-13CA-4006-BADB-F9F9A1C58F18}" type="pres">
      <dgm:prSet presAssocID="{AC6E99E5-77FD-4170-957B-3F77816ADC37}" presName="compositeNode" presStyleCnt="0">
        <dgm:presLayoutVars>
          <dgm:bulletEnabled val="1"/>
        </dgm:presLayoutVars>
      </dgm:prSet>
      <dgm:spPr/>
    </dgm:pt>
    <dgm:pt modelId="{35D9DE37-8873-4A1F-BE09-78AEBD5EEF0A}" type="pres">
      <dgm:prSet presAssocID="{AC6E99E5-77FD-4170-957B-3F77816ADC37}" presName="bgRect" presStyleLbl="alignNode1" presStyleIdx="2" presStyleCnt="4" custScaleX="94704" custScaleY="90969"/>
      <dgm:spPr/>
    </dgm:pt>
    <dgm:pt modelId="{5E568D78-DF6A-4046-8E71-B374FC68D0D4}" type="pres">
      <dgm:prSet presAssocID="{E58E22E5-A78A-40FB-BBBE-A3CE18120906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897DBB03-DB9B-4E11-86B4-C5471C93975E}" type="pres">
      <dgm:prSet presAssocID="{AC6E99E5-77FD-4170-957B-3F77816ADC37}" presName="nodeRect" presStyleLbl="alignNode1" presStyleIdx="2" presStyleCnt="4">
        <dgm:presLayoutVars>
          <dgm:bulletEnabled val="1"/>
        </dgm:presLayoutVars>
      </dgm:prSet>
      <dgm:spPr/>
    </dgm:pt>
    <dgm:pt modelId="{044C9002-2005-4241-BC92-3FEACC0A90F7}" type="pres">
      <dgm:prSet presAssocID="{E58E22E5-A78A-40FB-BBBE-A3CE18120906}" presName="sibTrans" presStyleCnt="0"/>
      <dgm:spPr/>
    </dgm:pt>
    <dgm:pt modelId="{BE21BDA8-59E1-4B22-A658-98B0F5BE5861}" type="pres">
      <dgm:prSet presAssocID="{8979D54C-E23B-41AA-88C0-B83B34460F6F}" presName="compositeNode" presStyleCnt="0">
        <dgm:presLayoutVars>
          <dgm:bulletEnabled val="1"/>
        </dgm:presLayoutVars>
      </dgm:prSet>
      <dgm:spPr/>
    </dgm:pt>
    <dgm:pt modelId="{5B4FEFC1-4915-426B-98BC-0C787F26CFEA}" type="pres">
      <dgm:prSet presAssocID="{8979D54C-E23B-41AA-88C0-B83B34460F6F}" presName="bgRect" presStyleLbl="alignNode1" presStyleIdx="3" presStyleCnt="4" custScaleY="90409"/>
      <dgm:spPr/>
    </dgm:pt>
    <dgm:pt modelId="{A0E0C5DD-4755-4AE3-BD1F-A936ADD5D718}" type="pres">
      <dgm:prSet presAssocID="{3C88672C-7B9C-4285-858C-ACEC39150F8C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89DCC8CC-2BA1-4002-94A8-1521D6813705}" type="pres">
      <dgm:prSet presAssocID="{8979D54C-E23B-41AA-88C0-B83B34460F6F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E47EF2CB-C593-4D4B-BC87-1C8688E64C0D}" type="presOf" srcId="{A1FDC239-E795-460E-B4B5-08B3388C95AA}" destId="{6BABC3CF-1386-430D-8B78-652C972210E5}" srcOrd="1" destOrd="0" presId="urn:microsoft.com/office/officeart/2016/7/layout/LinearBlockProcessNumbered"/>
    <dgm:cxn modelId="{62F402AE-5B8D-4A2E-803A-AEEFC4C68358}" type="presOf" srcId="{13939D37-4C30-4ABA-BD4B-1376EB0FE217}" destId="{8007F248-D6CE-40A9-A3F2-CFF58FC98329}" srcOrd="1" destOrd="0" presId="urn:microsoft.com/office/officeart/2016/7/layout/LinearBlockProcessNumbered"/>
    <dgm:cxn modelId="{C3F7DBC1-4609-4181-8BAB-D2268AA80EDA}" type="presOf" srcId="{6E8F52C7-49CC-491E-955D-8F6CD46563B8}" destId="{5DAC0C21-CB50-41A0-BE28-75F87556A2EF}" srcOrd="0" destOrd="0" presId="urn:microsoft.com/office/officeart/2016/7/layout/LinearBlockProcessNumbered"/>
    <dgm:cxn modelId="{76228C26-3F31-40A4-B4E2-BF98B2DF00BB}" srcId="{9C039F6C-456A-42AE-9C80-A1F0AC7CD1CF}" destId="{8979D54C-E23B-41AA-88C0-B83B34460F6F}" srcOrd="3" destOrd="0" parTransId="{A80E4022-56B4-48E2-9452-3326C6633A71}" sibTransId="{3C88672C-7B9C-4285-858C-ACEC39150F8C}"/>
    <dgm:cxn modelId="{D8E7BBC0-1C36-4A22-9D15-2810D1CA08D7}" type="presOf" srcId="{9C039F6C-456A-42AE-9C80-A1F0AC7CD1CF}" destId="{130B0707-5376-483D-9BEA-191941EB3623}" srcOrd="0" destOrd="0" presId="urn:microsoft.com/office/officeart/2016/7/layout/LinearBlockProcessNumbered"/>
    <dgm:cxn modelId="{95C3418D-2BCB-45A1-A6D9-126B10D60F58}" type="presOf" srcId="{13939D37-4C30-4ABA-BD4B-1376EB0FE217}" destId="{CA46B24E-D53B-4C44-AA4C-5BAF3232166C}" srcOrd="0" destOrd="0" presId="urn:microsoft.com/office/officeart/2016/7/layout/LinearBlockProcessNumbered"/>
    <dgm:cxn modelId="{6F4E5421-1DF7-4FAD-B86D-B52F9CC993D4}" type="presOf" srcId="{E58E22E5-A78A-40FB-BBBE-A3CE18120906}" destId="{5E568D78-DF6A-4046-8E71-B374FC68D0D4}" srcOrd="0" destOrd="0" presId="urn:microsoft.com/office/officeart/2016/7/layout/LinearBlockProcessNumbered"/>
    <dgm:cxn modelId="{04DE1B5D-DE3D-47BF-A9AF-CB1F9880CFAD}" type="presOf" srcId="{88366F86-FDB4-4A5A-8AA5-A455E9EE054D}" destId="{EB34B020-5304-4840-AE20-81BCD84F3FEF}" srcOrd="0" destOrd="0" presId="urn:microsoft.com/office/officeart/2016/7/layout/LinearBlockProcessNumbered"/>
    <dgm:cxn modelId="{0D69F8DC-8631-4989-A45A-E35A4B739DBF}" srcId="{9C039F6C-456A-42AE-9C80-A1F0AC7CD1CF}" destId="{13939D37-4C30-4ABA-BD4B-1376EB0FE217}" srcOrd="0" destOrd="0" parTransId="{E9BD669B-94C4-4E42-9AB5-B40FD45C25B5}" sibTransId="{6E8F52C7-49CC-491E-955D-8F6CD46563B8}"/>
    <dgm:cxn modelId="{A3041FE8-6EDA-47DF-87E3-A0F3055C0D2C}" type="presOf" srcId="{AC6E99E5-77FD-4170-957B-3F77816ADC37}" destId="{897DBB03-DB9B-4E11-86B4-C5471C93975E}" srcOrd="1" destOrd="0" presId="urn:microsoft.com/office/officeart/2016/7/layout/LinearBlockProcessNumbered"/>
    <dgm:cxn modelId="{6A0D4C59-EDDD-404E-9F1B-84DB56D86A58}" srcId="{9C039F6C-456A-42AE-9C80-A1F0AC7CD1CF}" destId="{A1FDC239-E795-460E-B4B5-08B3388C95AA}" srcOrd="1" destOrd="0" parTransId="{200E5E4B-DEA9-4E29-99C5-DB43265F439E}" sibTransId="{88366F86-FDB4-4A5A-8AA5-A455E9EE054D}"/>
    <dgm:cxn modelId="{142463C1-6E71-461D-AD24-61D20AACBCB1}" type="presOf" srcId="{AC6E99E5-77FD-4170-957B-3F77816ADC37}" destId="{35D9DE37-8873-4A1F-BE09-78AEBD5EEF0A}" srcOrd="0" destOrd="0" presId="urn:microsoft.com/office/officeart/2016/7/layout/LinearBlockProcessNumbered"/>
    <dgm:cxn modelId="{D870CA97-F6F9-4A75-AC6D-CEB820C1C9E8}" type="presOf" srcId="{A1FDC239-E795-460E-B4B5-08B3388C95AA}" destId="{B2A1AF37-25E3-408D-B51D-AD87007FF8EA}" srcOrd="0" destOrd="0" presId="urn:microsoft.com/office/officeart/2016/7/layout/LinearBlockProcessNumbered"/>
    <dgm:cxn modelId="{C09A7A68-DF14-475F-B650-5951E4116425}" type="presOf" srcId="{8979D54C-E23B-41AA-88C0-B83B34460F6F}" destId="{89DCC8CC-2BA1-4002-94A8-1521D6813705}" srcOrd="1" destOrd="0" presId="urn:microsoft.com/office/officeart/2016/7/layout/LinearBlockProcessNumbered"/>
    <dgm:cxn modelId="{A2722247-EBA4-4D0E-8E54-38D85B22E5D3}" type="presOf" srcId="{8979D54C-E23B-41AA-88C0-B83B34460F6F}" destId="{5B4FEFC1-4915-426B-98BC-0C787F26CFEA}" srcOrd="0" destOrd="0" presId="urn:microsoft.com/office/officeart/2016/7/layout/LinearBlockProcessNumbered"/>
    <dgm:cxn modelId="{B4C3E7FE-917D-4E7B-9D4F-DCA78577F34D}" srcId="{9C039F6C-456A-42AE-9C80-A1F0AC7CD1CF}" destId="{AC6E99E5-77FD-4170-957B-3F77816ADC37}" srcOrd="2" destOrd="0" parTransId="{6230D6CC-FB2C-4759-8807-5D3B95DC3E9A}" sibTransId="{E58E22E5-A78A-40FB-BBBE-A3CE18120906}"/>
    <dgm:cxn modelId="{209AF045-0BC1-476A-A0C5-77B9F447B209}" type="presOf" srcId="{3C88672C-7B9C-4285-858C-ACEC39150F8C}" destId="{A0E0C5DD-4755-4AE3-BD1F-A936ADD5D718}" srcOrd="0" destOrd="0" presId="urn:microsoft.com/office/officeart/2016/7/layout/LinearBlockProcessNumbered"/>
    <dgm:cxn modelId="{176F08AD-E6FC-475F-9CBB-FE4FF6BC785E}" type="presParOf" srcId="{130B0707-5376-483D-9BEA-191941EB3623}" destId="{B04A68C7-2199-42A2-8304-7E90A635427C}" srcOrd="0" destOrd="0" presId="urn:microsoft.com/office/officeart/2016/7/layout/LinearBlockProcessNumbered"/>
    <dgm:cxn modelId="{CD98B7FC-3998-4379-8CC5-EB8403A4C6BF}" type="presParOf" srcId="{B04A68C7-2199-42A2-8304-7E90A635427C}" destId="{CA46B24E-D53B-4C44-AA4C-5BAF3232166C}" srcOrd="0" destOrd="0" presId="urn:microsoft.com/office/officeart/2016/7/layout/LinearBlockProcessNumbered"/>
    <dgm:cxn modelId="{8F202ECF-5EF5-42C4-840B-22DF479F8CCA}" type="presParOf" srcId="{B04A68C7-2199-42A2-8304-7E90A635427C}" destId="{5DAC0C21-CB50-41A0-BE28-75F87556A2EF}" srcOrd="1" destOrd="0" presId="urn:microsoft.com/office/officeart/2016/7/layout/LinearBlockProcessNumbered"/>
    <dgm:cxn modelId="{FAFED664-D8E7-4DF7-9301-78D6AF76C23C}" type="presParOf" srcId="{B04A68C7-2199-42A2-8304-7E90A635427C}" destId="{8007F248-D6CE-40A9-A3F2-CFF58FC98329}" srcOrd="2" destOrd="0" presId="urn:microsoft.com/office/officeart/2016/7/layout/LinearBlockProcessNumbered"/>
    <dgm:cxn modelId="{88E3EB11-C74C-4489-A47B-4D803DEFC7B9}" type="presParOf" srcId="{130B0707-5376-483D-9BEA-191941EB3623}" destId="{26500558-B39B-4B33-8B55-4F6E34040A7F}" srcOrd="1" destOrd="0" presId="urn:microsoft.com/office/officeart/2016/7/layout/LinearBlockProcessNumbered"/>
    <dgm:cxn modelId="{F34B634B-6BD7-4E51-B617-DC3DA5AE8C97}" type="presParOf" srcId="{130B0707-5376-483D-9BEA-191941EB3623}" destId="{54C40E19-658B-4E0B-89A1-DD6224E28A52}" srcOrd="2" destOrd="0" presId="urn:microsoft.com/office/officeart/2016/7/layout/LinearBlockProcessNumbered"/>
    <dgm:cxn modelId="{031AD743-642A-4E44-AE78-47DE4834E1DA}" type="presParOf" srcId="{54C40E19-658B-4E0B-89A1-DD6224E28A52}" destId="{B2A1AF37-25E3-408D-B51D-AD87007FF8EA}" srcOrd="0" destOrd="0" presId="urn:microsoft.com/office/officeart/2016/7/layout/LinearBlockProcessNumbered"/>
    <dgm:cxn modelId="{E75CAE79-0CF2-444B-8BE3-85BF3CBE67EB}" type="presParOf" srcId="{54C40E19-658B-4E0B-89A1-DD6224E28A52}" destId="{EB34B020-5304-4840-AE20-81BCD84F3FEF}" srcOrd="1" destOrd="0" presId="urn:microsoft.com/office/officeart/2016/7/layout/LinearBlockProcessNumbered"/>
    <dgm:cxn modelId="{090451B8-59E2-4C57-9183-6218D61E89D8}" type="presParOf" srcId="{54C40E19-658B-4E0B-89A1-DD6224E28A52}" destId="{6BABC3CF-1386-430D-8B78-652C972210E5}" srcOrd="2" destOrd="0" presId="urn:microsoft.com/office/officeart/2016/7/layout/LinearBlockProcessNumbered"/>
    <dgm:cxn modelId="{71FD8F56-95D0-495D-A0FE-61DC8812C1CF}" type="presParOf" srcId="{130B0707-5376-483D-9BEA-191941EB3623}" destId="{911CDA53-B90E-4A23-8CD3-4ECD5F18F64B}" srcOrd="3" destOrd="0" presId="urn:microsoft.com/office/officeart/2016/7/layout/LinearBlockProcessNumbered"/>
    <dgm:cxn modelId="{27606A6A-F2BC-45BF-9AC5-1CF142FD490C}" type="presParOf" srcId="{130B0707-5376-483D-9BEA-191941EB3623}" destId="{5018357D-13CA-4006-BADB-F9F9A1C58F18}" srcOrd="4" destOrd="0" presId="urn:microsoft.com/office/officeart/2016/7/layout/LinearBlockProcessNumbered"/>
    <dgm:cxn modelId="{7E4F9BFC-E068-4DC2-A294-1A7822FD310B}" type="presParOf" srcId="{5018357D-13CA-4006-BADB-F9F9A1C58F18}" destId="{35D9DE37-8873-4A1F-BE09-78AEBD5EEF0A}" srcOrd="0" destOrd="0" presId="urn:microsoft.com/office/officeart/2016/7/layout/LinearBlockProcessNumbered"/>
    <dgm:cxn modelId="{1C0DF49E-70F4-44BB-AAC9-CCD3347C1F28}" type="presParOf" srcId="{5018357D-13CA-4006-BADB-F9F9A1C58F18}" destId="{5E568D78-DF6A-4046-8E71-B374FC68D0D4}" srcOrd="1" destOrd="0" presId="urn:microsoft.com/office/officeart/2016/7/layout/LinearBlockProcessNumbered"/>
    <dgm:cxn modelId="{E8C16D29-40FB-4E2E-AB51-789B7F4C5A42}" type="presParOf" srcId="{5018357D-13CA-4006-BADB-F9F9A1C58F18}" destId="{897DBB03-DB9B-4E11-86B4-C5471C93975E}" srcOrd="2" destOrd="0" presId="urn:microsoft.com/office/officeart/2016/7/layout/LinearBlockProcessNumbered"/>
    <dgm:cxn modelId="{221DAFF9-CDA2-4A8B-BE09-C16D5A1AB526}" type="presParOf" srcId="{130B0707-5376-483D-9BEA-191941EB3623}" destId="{044C9002-2005-4241-BC92-3FEACC0A90F7}" srcOrd="5" destOrd="0" presId="urn:microsoft.com/office/officeart/2016/7/layout/LinearBlockProcessNumbered"/>
    <dgm:cxn modelId="{EC1C4CF9-82E3-4C4A-84F9-A02460F5D9B2}" type="presParOf" srcId="{130B0707-5376-483D-9BEA-191941EB3623}" destId="{BE21BDA8-59E1-4B22-A658-98B0F5BE5861}" srcOrd="6" destOrd="0" presId="urn:microsoft.com/office/officeart/2016/7/layout/LinearBlockProcessNumbered"/>
    <dgm:cxn modelId="{FEE85F5D-8981-434A-B960-03A84EFB4115}" type="presParOf" srcId="{BE21BDA8-59E1-4B22-A658-98B0F5BE5861}" destId="{5B4FEFC1-4915-426B-98BC-0C787F26CFEA}" srcOrd="0" destOrd="0" presId="urn:microsoft.com/office/officeart/2016/7/layout/LinearBlockProcessNumbered"/>
    <dgm:cxn modelId="{B8F260C4-A5E5-4BC4-8CCE-005118B6158B}" type="presParOf" srcId="{BE21BDA8-59E1-4B22-A658-98B0F5BE5861}" destId="{A0E0C5DD-4755-4AE3-BD1F-A936ADD5D718}" srcOrd="1" destOrd="0" presId="urn:microsoft.com/office/officeart/2016/7/layout/LinearBlockProcessNumbered"/>
    <dgm:cxn modelId="{E08B175B-9D86-4D36-8EC3-A329A668DD4B}" type="presParOf" srcId="{BE21BDA8-59E1-4B22-A658-98B0F5BE5861}" destId="{89DCC8CC-2BA1-4002-94A8-1521D681370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39F6C-456A-42AE-9C80-A1F0AC7CD1CF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2B8323C4-08DE-4E2B-BD5B-365503D46C8A}">
      <dgm:prSet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9.ตรวจสอบข้อมูลจาก</a:t>
          </a:r>
          <a:r>
            <a: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รายงานสรุปผล</a:t>
          </a:r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การโอนเงิน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CFFA304-7E91-48C5-A0AD-F5F87E806F1A}" type="parTrans" cxnId="{052B2F76-EF9B-41B5-BA09-44AA46F8BD5C}">
      <dgm:prSet/>
      <dgm:spPr/>
      <dgm:t>
        <a:bodyPr/>
        <a:lstStyle/>
        <a:p>
          <a:endParaRPr lang="en-US"/>
        </a:p>
      </dgm:t>
    </dgm:pt>
    <dgm:pt modelId="{CA245B4E-EDA5-4F04-8F37-AB475F485ACC}" type="sibTrans" cxnId="{052B2F76-EF9B-41B5-BA09-44AA46F8BD5C}">
      <dgm:prSet/>
      <dgm:spPr/>
      <dgm:t>
        <a:bodyPr/>
        <a:lstStyle/>
        <a:p>
          <a:endParaRPr lang="en-US"/>
        </a:p>
      </dgm:t>
    </dgm:pt>
    <dgm:pt modelId="{48752F07-64D3-40AC-8A9C-2A2AB2756E53}">
      <dgm:prSet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ทั้งนี้ </a:t>
          </a:r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ขั้นตอนที่ 1-4 ทำเพียงครั้งเดียว หากไม่มีการเปลี่ยนแปลงข้อมูลโดยขั้นตอนการจ่ายเงิน ผ่านระบบ </a:t>
          </a:r>
          <a:r>
            <a:rPr lang="en-US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Corporate Online </a:t>
          </a:r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จะเริ่มที่กระบวน</a:t>
          </a:r>
          <a:r>
            <a: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ที่ </a:t>
          </a:r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5-9 ซึ่งต้องดำเนินการให้ครบถ้วนทุกครั้งที่มีการจ่ายเงินผ่านระบบ </a:t>
          </a:r>
          <a:r>
            <a:rPr lang="en-US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Corporate Online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3629A8A-59D6-4FAE-AEE7-FF321759F80C}" type="parTrans" cxnId="{D6D4541F-6BFC-4457-8E67-19741A5B2F1C}">
      <dgm:prSet/>
      <dgm:spPr/>
      <dgm:t>
        <a:bodyPr/>
        <a:lstStyle/>
        <a:p>
          <a:endParaRPr lang="en-US"/>
        </a:p>
      </dgm:t>
    </dgm:pt>
    <dgm:pt modelId="{1253F756-D9B0-4D25-B5DB-4B0781E5E30A}" type="sibTrans" cxnId="{D6D4541F-6BFC-4457-8E67-19741A5B2F1C}">
      <dgm:prSet/>
      <dgm:spPr/>
      <dgm:t>
        <a:bodyPr/>
        <a:lstStyle/>
        <a:p>
          <a:endParaRPr lang="en-US"/>
        </a:p>
      </dgm:t>
    </dgm:pt>
    <dgm:pt modelId="{130B0707-5376-483D-9BEA-191941EB3623}" type="pres">
      <dgm:prSet presAssocID="{9C039F6C-456A-42AE-9C80-A1F0AC7CD1CF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EA59A27-2BA7-49C8-BFD7-6818A8758FDC}" type="pres">
      <dgm:prSet presAssocID="{2B8323C4-08DE-4E2B-BD5B-365503D46C8A}" presName="compositeNode" presStyleCnt="0">
        <dgm:presLayoutVars>
          <dgm:bulletEnabled val="1"/>
        </dgm:presLayoutVars>
      </dgm:prSet>
      <dgm:spPr/>
    </dgm:pt>
    <dgm:pt modelId="{14A7A4ED-F5B6-48FC-A4FC-DE815B6A8B32}" type="pres">
      <dgm:prSet presAssocID="{2B8323C4-08DE-4E2B-BD5B-365503D46C8A}" presName="bgRect" presStyleLbl="alignNode1" presStyleIdx="0" presStyleCnt="2" custScaleX="110471"/>
      <dgm:spPr/>
      <dgm:t>
        <a:bodyPr/>
        <a:lstStyle/>
        <a:p>
          <a:endParaRPr lang="en-US"/>
        </a:p>
      </dgm:t>
    </dgm:pt>
    <dgm:pt modelId="{072B59F9-A14F-48AA-9953-0C270941D835}" type="pres">
      <dgm:prSet presAssocID="{CA245B4E-EDA5-4F04-8F37-AB475F485ACC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E6F09C32-E4E5-49F5-A737-64DC8A058A71}" type="pres">
      <dgm:prSet presAssocID="{2B8323C4-08DE-4E2B-BD5B-365503D46C8A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33530-41EC-41CE-A928-71892C6B3B8E}" type="pres">
      <dgm:prSet presAssocID="{CA245B4E-EDA5-4F04-8F37-AB475F485ACC}" presName="sibTrans" presStyleCnt="0"/>
      <dgm:spPr/>
    </dgm:pt>
    <dgm:pt modelId="{636D4DC3-50B2-46A9-8730-DD61D0726053}" type="pres">
      <dgm:prSet presAssocID="{48752F07-64D3-40AC-8A9C-2A2AB2756E53}" presName="compositeNode" presStyleCnt="0">
        <dgm:presLayoutVars>
          <dgm:bulletEnabled val="1"/>
        </dgm:presLayoutVars>
      </dgm:prSet>
      <dgm:spPr/>
    </dgm:pt>
    <dgm:pt modelId="{C15EB6A4-CF4E-427A-9BFE-03DAE8FC3A33}" type="pres">
      <dgm:prSet presAssocID="{48752F07-64D3-40AC-8A9C-2A2AB2756E53}" presName="bgRect" presStyleLbl="alignNode1" presStyleIdx="1" presStyleCnt="2"/>
      <dgm:spPr/>
      <dgm:t>
        <a:bodyPr/>
        <a:lstStyle/>
        <a:p>
          <a:endParaRPr lang="en-US"/>
        </a:p>
      </dgm:t>
    </dgm:pt>
    <dgm:pt modelId="{DF0CC118-7494-4296-B984-EB9C8A81871C}" type="pres">
      <dgm:prSet presAssocID="{1253F756-D9B0-4D25-B5DB-4B0781E5E30A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A83D583B-F2D7-498B-AE22-16345F1D6F77}" type="pres">
      <dgm:prSet presAssocID="{48752F07-64D3-40AC-8A9C-2A2AB2756E53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2B2F76-EF9B-41B5-BA09-44AA46F8BD5C}" srcId="{9C039F6C-456A-42AE-9C80-A1F0AC7CD1CF}" destId="{2B8323C4-08DE-4E2B-BD5B-365503D46C8A}" srcOrd="0" destOrd="0" parTransId="{3CFFA304-7E91-48C5-A0AD-F5F87E806F1A}" sibTransId="{CA245B4E-EDA5-4F04-8F37-AB475F485ACC}"/>
    <dgm:cxn modelId="{D8F75821-E006-48D0-AED2-4EE069F9BF7B}" type="presOf" srcId="{48752F07-64D3-40AC-8A9C-2A2AB2756E53}" destId="{C15EB6A4-CF4E-427A-9BFE-03DAE8FC3A33}" srcOrd="0" destOrd="0" presId="urn:microsoft.com/office/officeart/2016/7/layout/LinearBlockProcessNumbered"/>
    <dgm:cxn modelId="{D6D4541F-6BFC-4457-8E67-19741A5B2F1C}" srcId="{9C039F6C-456A-42AE-9C80-A1F0AC7CD1CF}" destId="{48752F07-64D3-40AC-8A9C-2A2AB2756E53}" srcOrd="1" destOrd="0" parTransId="{C3629A8A-59D6-4FAE-AEE7-FF321759F80C}" sibTransId="{1253F756-D9B0-4D25-B5DB-4B0781E5E30A}"/>
    <dgm:cxn modelId="{A29A8D18-B8C2-4729-9BF6-C6FADD92A130}" type="presOf" srcId="{CA245B4E-EDA5-4F04-8F37-AB475F485ACC}" destId="{072B59F9-A14F-48AA-9953-0C270941D835}" srcOrd="0" destOrd="0" presId="urn:microsoft.com/office/officeart/2016/7/layout/LinearBlockProcessNumbered"/>
    <dgm:cxn modelId="{9EAC2C39-AF7A-4997-ABA5-01D766C5CD50}" type="presOf" srcId="{2B8323C4-08DE-4E2B-BD5B-365503D46C8A}" destId="{14A7A4ED-F5B6-48FC-A4FC-DE815B6A8B32}" srcOrd="0" destOrd="0" presId="urn:microsoft.com/office/officeart/2016/7/layout/LinearBlockProcessNumbered"/>
    <dgm:cxn modelId="{B1BFFEB3-6719-428D-8DEA-7B4652BCA7CB}" type="presOf" srcId="{48752F07-64D3-40AC-8A9C-2A2AB2756E53}" destId="{A83D583B-F2D7-498B-AE22-16345F1D6F77}" srcOrd="1" destOrd="0" presId="urn:microsoft.com/office/officeart/2016/7/layout/LinearBlockProcessNumbered"/>
    <dgm:cxn modelId="{62EE0257-FA3A-47BD-AA55-8A165EB32174}" type="presOf" srcId="{2B8323C4-08DE-4E2B-BD5B-365503D46C8A}" destId="{E6F09C32-E4E5-49F5-A737-64DC8A058A71}" srcOrd="1" destOrd="0" presId="urn:microsoft.com/office/officeart/2016/7/layout/LinearBlockProcessNumbered"/>
    <dgm:cxn modelId="{D8E7BBC0-1C36-4A22-9D15-2810D1CA08D7}" type="presOf" srcId="{9C039F6C-456A-42AE-9C80-A1F0AC7CD1CF}" destId="{130B0707-5376-483D-9BEA-191941EB3623}" srcOrd="0" destOrd="0" presId="urn:microsoft.com/office/officeart/2016/7/layout/LinearBlockProcessNumbered"/>
    <dgm:cxn modelId="{1AA98845-F169-45EA-BFEF-E7FB9DC5F09C}" type="presOf" srcId="{1253F756-D9B0-4D25-B5DB-4B0781E5E30A}" destId="{DF0CC118-7494-4296-B984-EB9C8A81871C}" srcOrd="0" destOrd="0" presId="urn:microsoft.com/office/officeart/2016/7/layout/LinearBlockProcessNumbered"/>
    <dgm:cxn modelId="{6ADBEDE7-5BF9-4F42-8B58-9ECD4230570C}" type="presParOf" srcId="{130B0707-5376-483D-9BEA-191941EB3623}" destId="{9EA59A27-2BA7-49C8-BFD7-6818A8758FDC}" srcOrd="0" destOrd="0" presId="urn:microsoft.com/office/officeart/2016/7/layout/LinearBlockProcessNumbered"/>
    <dgm:cxn modelId="{9EBF544C-61EF-4DD6-8CE0-188645A5E723}" type="presParOf" srcId="{9EA59A27-2BA7-49C8-BFD7-6818A8758FDC}" destId="{14A7A4ED-F5B6-48FC-A4FC-DE815B6A8B32}" srcOrd="0" destOrd="0" presId="urn:microsoft.com/office/officeart/2016/7/layout/LinearBlockProcessNumbered"/>
    <dgm:cxn modelId="{D04058FB-04A1-4982-B455-F9A56B31D4C8}" type="presParOf" srcId="{9EA59A27-2BA7-49C8-BFD7-6818A8758FDC}" destId="{072B59F9-A14F-48AA-9953-0C270941D835}" srcOrd="1" destOrd="0" presId="urn:microsoft.com/office/officeart/2016/7/layout/LinearBlockProcessNumbered"/>
    <dgm:cxn modelId="{BBC5039A-BDD3-4C7F-A372-3A569578E4BB}" type="presParOf" srcId="{9EA59A27-2BA7-49C8-BFD7-6818A8758FDC}" destId="{E6F09C32-E4E5-49F5-A737-64DC8A058A71}" srcOrd="2" destOrd="0" presId="urn:microsoft.com/office/officeart/2016/7/layout/LinearBlockProcessNumbered"/>
    <dgm:cxn modelId="{712C20F3-830E-495E-BF1C-14B3A3D8F0C1}" type="presParOf" srcId="{130B0707-5376-483D-9BEA-191941EB3623}" destId="{09B33530-41EC-41CE-A928-71892C6B3B8E}" srcOrd="1" destOrd="0" presId="urn:microsoft.com/office/officeart/2016/7/layout/LinearBlockProcessNumbered"/>
    <dgm:cxn modelId="{DF46A2EB-3E70-444E-B223-5A88C0937B12}" type="presParOf" srcId="{130B0707-5376-483D-9BEA-191941EB3623}" destId="{636D4DC3-50B2-46A9-8730-DD61D0726053}" srcOrd="2" destOrd="0" presId="urn:microsoft.com/office/officeart/2016/7/layout/LinearBlockProcessNumbered"/>
    <dgm:cxn modelId="{F6CB3A1C-4D9D-494A-A567-06D2C0406DCA}" type="presParOf" srcId="{636D4DC3-50B2-46A9-8730-DD61D0726053}" destId="{C15EB6A4-CF4E-427A-9BFE-03DAE8FC3A33}" srcOrd="0" destOrd="0" presId="urn:microsoft.com/office/officeart/2016/7/layout/LinearBlockProcessNumbered"/>
    <dgm:cxn modelId="{84502ADE-EC46-455A-B915-CC92923C11FA}" type="presParOf" srcId="{636D4DC3-50B2-46A9-8730-DD61D0726053}" destId="{DF0CC118-7494-4296-B984-EB9C8A81871C}" srcOrd="1" destOrd="0" presId="urn:microsoft.com/office/officeart/2016/7/layout/LinearBlockProcessNumbered"/>
    <dgm:cxn modelId="{F76777CD-35E5-46C9-913B-9BA2EB64F806}" type="presParOf" srcId="{636D4DC3-50B2-46A9-8730-DD61D0726053}" destId="{A83D583B-F2D7-498B-AE22-16345F1D6F7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EE85EE-708F-4A6E-BD06-2A495AFADFE6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3554C1C-4D18-40C7-9509-C38BFA5E8D7A}">
      <dgm:prSet/>
      <dgm:spPr/>
      <dgm:t>
        <a:bodyPr/>
        <a:lstStyle/>
        <a:p>
          <a:r>
            <a:rPr lang="en-US" dirty="0" smtClean="0"/>
            <a:t>Company User Maker </a:t>
          </a:r>
          <a:endParaRPr lang="th-TH" dirty="0" smtClean="0"/>
        </a:p>
        <a:p>
          <a:r>
            <a:rPr lang="th-TH" dirty="0" smtClean="0"/>
            <a:t>ทำหน้าที่ด้านการจ่ายเงิน</a:t>
          </a:r>
        </a:p>
        <a:p>
          <a:r>
            <a:rPr lang="th-TH" dirty="0" smtClean="0"/>
            <a:t>มีหน้าที่จัดทำข้อมูลด้านการจ่ายเงิน</a:t>
          </a:r>
          <a:endParaRPr lang="en-US" dirty="0"/>
        </a:p>
      </dgm:t>
    </dgm:pt>
    <dgm:pt modelId="{41846DC1-5957-4C18-979C-8DAF6D878370}" type="parTrans" cxnId="{207506B9-BB1F-4D71-A240-AA1CC3B7FCAF}">
      <dgm:prSet/>
      <dgm:spPr/>
      <dgm:t>
        <a:bodyPr/>
        <a:lstStyle/>
        <a:p>
          <a:endParaRPr lang="en-US"/>
        </a:p>
      </dgm:t>
    </dgm:pt>
    <dgm:pt modelId="{8DEF81DD-B2A5-47E5-B03C-75D5ED37D6C2}" type="sibTrans" cxnId="{207506B9-BB1F-4D71-A240-AA1CC3B7FCAF}">
      <dgm:prSet/>
      <dgm:spPr/>
      <dgm:t>
        <a:bodyPr/>
        <a:lstStyle/>
        <a:p>
          <a:endParaRPr lang="en-US"/>
        </a:p>
      </dgm:t>
    </dgm:pt>
    <dgm:pt modelId="{EB55A3BF-EEDB-4D7A-97B2-92051EFC5499}">
      <dgm:prSet/>
      <dgm:spPr/>
      <dgm:t>
        <a:bodyPr/>
        <a:lstStyle/>
        <a:p>
          <a:r>
            <a:rPr lang="en-US" dirty="0" smtClean="0"/>
            <a:t>Company User CHECKER </a:t>
          </a:r>
          <a:endParaRPr lang="th-TH" dirty="0" smtClean="0"/>
        </a:p>
        <a:p>
          <a:r>
            <a:rPr lang="th-TH" dirty="0" smtClean="0"/>
            <a:t>ทำหน้าที่ตรวจสอบการจัดทำข้อมูลด้านการจ่ายเงินก่อนส่งอนุมัติการโอนเงิน</a:t>
          </a:r>
        </a:p>
        <a:p>
          <a:r>
            <a:rPr lang="th-TH" dirty="0" smtClean="0"/>
            <a:t> (กำหนดไว้เฉพาะ รหัส </a:t>
          </a:r>
          <a:r>
            <a:rPr lang="en-US" dirty="0" smtClean="0"/>
            <a:t>Company ID </a:t>
          </a:r>
          <a:r>
            <a:rPr lang="th-TH" dirty="0" smtClean="0"/>
            <a:t>ของส่วนการเงินและบัญชี เนื่องจากกระบวนการปฏิบัติงานมี 3 ระดับ ) </a:t>
          </a:r>
          <a:endParaRPr lang="en-US" dirty="0"/>
        </a:p>
      </dgm:t>
    </dgm:pt>
    <dgm:pt modelId="{15F378F2-9745-45BC-BC75-61DCF076C382}" type="parTrans" cxnId="{9785054A-7484-42A6-8DA3-F79B3CF51320}">
      <dgm:prSet/>
      <dgm:spPr/>
      <dgm:t>
        <a:bodyPr/>
        <a:lstStyle/>
        <a:p>
          <a:endParaRPr lang="en-US"/>
        </a:p>
      </dgm:t>
    </dgm:pt>
    <dgm:pt modelId="{8556498D-CFEE-4B2C-9580-1CDCC67A89A8}" type="sibTrans" cxnId="{9785054A-7484-42A6-8DA3-F79B3CF51320}">
      <dgm:prSet/>
      <dgm:spPr/>
      <dgm:t>
        <a:bodyPr/>
        <a:lstStyle/>
        <a:p>
          <a:endParaRPr lang="en-US"/>
        </a:p>
      </dgm:t>
    </dgm:pt>
    <dgm:pt modelId="{15B35B02-331C-48FF-8EFE-C4CE5CD8464D}">
      <dgm:prSet/>
      <dgm:spPr/>
      <dgm:t>
        <a:bodyPr/>
        <a:lstStyle/>
        <a:p>
          <a:pPr algn="ctr"/>
          <a:r>
            <a:rPr lang="th-TH" dirty="0" smtClean="0"/>
            <a:t>     </a:t>
          </a:r>
          <a:r>
            <a:rPr lang="en-US" dirty="0" smtClean="0"/>
            <a:t>Company User Administrator</a:t>
          </a:r>
          <a:r>
            <a:rPr lang="th-TH" dirty="0" smtClean="0"/>
            <a:t>	</a:t>
          </a:r>
        </a:p>
        <a:p>
          <a:pPr algn="ctr"/>
          <a:r>
            <a:rPr lang="th-TH" dirty="0" smtClean="0"/>
            <a:t>ทำหน้าที่อนุมัติการโอนเงินในระบบที่ </a:t>
          </a:r>
          <a:r>
            <a:rPr lang="en-US" dirty="0" smtClean="0"/>
            <a:t>Maker</a:t>
          </a:r>
          <a:r>
            <a:rPr lang="th-TH" dirty="0" smtClean="0"/>
            <a:t> และ</a:t>
          </a:r>
          <a:r>
            <a:rPr lang="en-US" dirty="0" smtClean="0"/>
            <a:t> CHECKER </a:t>
          </a:r>
          <a:r>
            <a:rPr lang="th-TH" dirty="0" smtClean="0"/>
            <a:t>เสนอ</a:t>
          </a:r>
          <a:endParaRPr lang="en-US" dirty="0"/>
        </a:p>
      </dgm:t>
    </dgm:pt>
    <dgm:pt modelId="{086A8240-F37D-401D-9644-2088B3B34169}" type="parTrans" cxnId="{96807649-93DB-4573-8B48-0BCEE5EEC482}">
      <dgm:prSet/>
      <dgm:spPr/>
      <dgm:t>
        <a:bodyPr/>
        <a:lstStyle/>
        <a:p>
          <a:endParaRPr lang="en-US"/>
        </a:p>
      </dgm:t>
    </dgm:pt>
    <dgm:pt modelId="{CCDC80F7-3F56-49FB-B96F-E2C3F9827773}" type="sibTrans" cxnId="{96807649-93DB-4573-8B48-0BCEE5EEC482}">
      <dgm:prSet/>
      <dgm:spPr/>
      <dgm:t>
        <a:bodyPr/>
        <a:lstStyle/>
        <a:p>
          <a:endParaRPr lang="en-US"/>
        </a:p>
      </dgm:t>
    </dgm:pt>
    <dgm:pt modelId="{147F1380-7CD4-4D13-8838-55080B1D6C32}" type="pres">
      <dgm:prSet presAssocID="{88EE85EE-708F-4A6E-BD06-2A495AFADFE6}" presName="CompostProcess" presStyleCnt="0">
        <dgm:presLayoutVars>
          <dgm:dir/>
          <dgm:resizeHandles val="exact"/>
        </dgm:presLayoutVars>
      </dgm:prSet>
      <dgm:spPr/>
    </dgm:pt>
    <dgm:pt modelId="{7B3707B1-974A-4F32-8BFE-63E362842AB7}" type="pres">
      <dgm:prSet presAssocID="{88EE85EE-708F-4A6E-BD06-2A495AFADFE6}" presName="arrow" presStyleLbl="bgShp" presStyleIdx="0" presStyleCnt="1"/>
      <dgm:spPr/>
    </dgm:pt>
    <dgm:pt modelId="{7D61E13A-6D4F-467B-AE32-82778B6FC8FE}" type="pres">
      <dgm:prSet presAssocID="{88EE85EE-708F-4A6E-BD06-2A495AFADFE6}" presName="linearProcess" presStyleCnt="0"/>
      <dgm:spPr/>
    </dgm:pt>
    <dgm:pt modelId="{EE86CF4D-659C-4DF9-A6A5-3FE735CC1697}" type="pres">
      <dgm:prSet presAssocID="{03554C1C-4D18-40C7-9509-C38BFA5E8D7A}" presName="textNode" presStyleLbl="node1" presStyleIdx="0" presStyleCnt="3" custScaleX="89253" custScaleY="161191">
        <dgm:presLayoutVars>
          <dgm:bulletEnabled val="1"/>
        </dgm:presLayoutVars>
      </dgm:prSet>
      <dgm:spPr/>
    </dgm:pt>
    <dgm:pt modelId="{D3A3AB41-B68A-4BAE-B2C1-72D75DAEF95B}" type="pres">
      <dgm:prSet presAssocID="{8DEF81DD-B2A5-47E5-B03C-75D5ED37D6C2}" presName="sibTrans" presStyleCnt="0"/>
      <dgm:spPr/>
    </dgm:pt>
    <dgm:pt modelId="{5E4ED90B-68DE-43CE-AE1D-02BC1C4B8527}" type="pres">
      <dgm:prSet presAssocID="{EB55A3BF-EEDB-4D7A-97B2-92051EFC5499}" presName="textNode" presStyleLbl="node1" presStyleIdx="1" presStyleCnt="3" custScaleY="157651">
        <dgm:presLayoutVars>
          <dgm:bulletEnabled val="1"/>
        </dgm:presLayoutVars>
      </dgm:prSet>
      <dgm:spPr/>
    </dgm:pt>
    <dgm:pt modelId="{91E975CD-2C76-4897-B4C3-B6A7A7F0214A}" type="pres">
      <dgm:prSet presAssocID="{8556498D-CFEE-4B2C-9580-1CDCC67A89A8}" presName="sibTrans" presStyleCnt="0"/>
      <dgm:spPr/>
    </dgm:pt>
    <dgm:pt modelId="{81CBB155-B595-4181-AD63-84DC9C39C9DA}" type="pres">
      <dgm:prSet presAssocID="{15B35B02-331C-48FF-8EFE-C4CE5CD8464D}" presName="textNode" presStyleLbl="node1" presStyleIdx="2" presStyleCnt="3" custScaleY="158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6C3423-F266-4D79-883A-78DCB8BEE53A}" type="presOf" srcId="{88EE85EE-708F-4A6E-BD06-2A495AFADFE6}" destId="{147F1380-7CD4-4D13-8838-55080B1D6C32}" srcOrd="0" destOrd="0" presId="urn:microsoft.com/office/officeart/2005/8/layout/hProcess9"/>
    <dgm:cxn modelId="{207506B9-BB1F-4D71-A240-AA1CC3B7FCAF}" srcId="{88EE85EE-708F-4A6E-BD06-2A495AFADFE6}" destId="{03554C1C-4D18-40C7-9509-C38BFA5E8D7A}" srcOrd="0" destOrd="0" parTransId="{41846DC1-5957-4C18-979C-8DAF6D878370}" sibTransId="{8DEF81DD-B2A5-47E5-B03C-75D5ED37D6C2}"/>
    <dgm:cxn modelId="{9785054A-7484-42A6-8DA3-F79B3CF51320}" srcId="{88EE85EE-708F-4A6E-BD06-2A495AFADFE6}" destId="{EB55A3BF-EEDB-4D7A-97B2-92051EFC5499}" srcOrd="1" destOrd="0" parTransId="{15F378F2-9745-45BC-BC75-61DCF076C382}" sibTransId="{8556498D-CFEE-4B2C-9580-1CDCC67A89A8}"/>
    <dgm:cxn modelId="{558DF1B7-E66F-49D4-9C4B-DCC2217C4B2F}" type="presOf" srcId="{15B35B02-331C-48FF-8EFE-C4CE5CD8464D}" destId="{81CBB155-B595-4181-AD63-84DC9C39C9DA}" srcOrd="0" destOrd="0" presId="urn:microsoft.com/office/officeart/2005/8/layout/hProcess9"/>
    <dgm:cxn modelId="{96807649-93DB-4573-8B48-0BCEE5EEC482}" srcId="{88EE85EE-708F-4A6E-BD06-2A495AFADFE6}" destId="{15B35B02-331C-48FF-8EFE-C4CE5CD8464D}" srcOrd="2" destOrd="0" parTransId="{086A8240-F37D-401D-9644-2088B3B34169}" sibTransId="{CCDC80F7-3F56-49FB-B96F-E2C3F9827773}"/>
    <dgm:cxn modelId="{5BC2627A-7D8D-4F2C-88CC-9C6C35226BDF}" type="presOf" srcId="{EB55A3BF-EEDB-4D7A-97B2-92051EFC5499}" destId="{5E4ED90B-68DE-43CE-AE1D-02BC1C4B8527}" srcOrd="0" destOrd="0" presId="urn:microsoft.com/office/officeart/2005/8/layout/hProcess9"/>
    <dgm:cxn modelId="{23F73A24-B53E-4C03-A147-6D47717FF606}" type="presOf" srcId="{03554C1C-4D18-40C7-9509-C38BFA5E8D7A}" destId="{EE86CF4D-659C-4DF9-A6A5-3FE735CC1697}" srcOrd="0" destOrd="0" presId="urn:microsoft.com/office/officeart/2005/8/layout/hProcess9"/>
    <dgm:cxn modelId="{3263DBB1-D980-407C-AC87-277AC351A764}" type="presParOf" srcId="{147F1380-7CD4-4D13-8838-55080B1D6C32}" destId="{7B3707B1-974A-4F32-8BFE-63E362842AB7}" srcOrd="0" destOrd="0" presId="urn:microsoft.com/office/officeart/2005/8/layout/hProcess9"/>
    <dgm:cxn modelId="{F8E99F8D-7F91-4673-B092-595CD9CA536E}" type="presParOf" srcId="{147F1380-7CD4-4D13-8838-55080B1D6C32}" destId="{7D61E13A-6D4F-467B-AE32-82778B6FC8FE}" srcOrd="1" destOrd="0" presId="urn:microsoft.com/office/officeart/2005/8/layout/hProcess9"/>
    <dgm:cxn modelId="{CED2AE74-9898-49AF-91C1-28AB4825E1B2}" type="presParOf" srcId="{7D61E13A-6D4F-467B-AE32-82778B6FC8FE}" destId="{EE86CF4D-659C-4DF9-A6A5-3FE735CC1697}" srcOrd="0" destOrd="0" presId="urn:microsoft.com/office/officeart/2005/8/layout/hProcess9"/>
    <dgm:cxn modelId="{F9ADF46C-4A8B-4E11-BEA1-FB5573F7A558}" type="presParOf" srcId="{7D61E13A-6D4F-467B-AE32-82778B6FC8FE}" destId="{D3A3AB41-B68A-4BAE-B2C1-72D75DAEF95B}" srcOrd="1" destOrd="0" presId="urn:microsoft.com/office/officeart/2005/8/layout/hProcess9"/>
    <dgm:cxn modelId="{34CBCC39-EAB5-4044-9795-30CCB176BF30}" type="presParOf" srcId="{7D61E13A-6D4F-467B-AE32-82778B6FC8FE}" destId="{5E4ED90B-68DE-43CE-AE1D-02BC1C4B8527}" srcOrd="2" destOrd="0" presId="urn:microsoft.com/office/officeart/2005/8/layout/hProcess9"/>
    <dgm:cxn modelId="{94DD311B-1623-4067-B6BF-9E27F7A7F219}" type="presParOf" srcId="{7D61E13A-6D4F-467B-AE32-82778B6FC8FE}" destId="{91E975CD-2C76-4897-B4C3-B6A7A7F0214A}" srcOrd="3" destOrd="0" presId="urn:microsoft.com/office/officeart/2005/8/layout/hProcess9"/>
    <dgm:cxn modelId="{0474A2B7-EE5B-47F2-89E1-023071DB9F7C}" type="presParOf" srcId="{7D61E13A-6D4F-467B-AE32-82778B6FC8FE}" destId="{81CBB155-B595-4181-AD63-84DC9C39C9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61240-0617-455E-83AC-EA25827749B7}">
      <dsp:nvSpPr>
        <dsp:cNvPr id="0" name=""/>
        <dsp:cNvSpPr/>
      </dsp:nvSpPr>
      <dsp:spPr>
        <a:xfrm>
          <a:off x="3214" y="187007"/>
          <a:ext cx="2740380" cy="37186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92" tIns="0" rIns="237192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1.การสมัครขอ</a:t>
          </a:r>
          <a:r>
            <a:rPr lang="th-TH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เปิดใช้บริการระบบ </a:t>
          </a:r>
          <a:r>
            <a:rPr lang="en-US" sz="25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</a:t>
          </a:r>
          <a:r>
            <a:rPr lang="en-US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Corporate Online </a:t>
          </a:r>
          <a:r>
            <a:rPr lang="th-TH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กับธนาคารกรุงไทย จำกัด (มหาชน)</a:t>
          </a:r>
          <a:endParaRPr lang="en-US" sz="25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214" y="1674486"/>
        <a:ext cx="2740380" cy="2231218"/>
      </dsp:txXfrm>
    </dsp:sp>
    <dsp:sp modelId="{B25E3133-88A8-4828-B111-FD65B36BBA4D}">
      <dsp:nvSpPr>
        <dsp:cNvPr id="0" name=""/>
        <dsp:cNvSpPr/>
      </dsp:nvSpPr>
      <dsp:spPr>
        <a:xfrm>
          <a:off x="172768" y="605592"/>
          <a:ext cx="2401272" cy="11526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92" tIns="165100" rIns="237192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172768" y="605592"/>
        <a:ext cx="2401272" cy="1152610"/>
      </dsp:txXfrm>
    </dsp:sp>
    <dsp:sp modelId="{2C4B95D0-B26C-42D8-BFB1-5E09563888AF}">
      <dsp:nvSpPr>
        <dsp:cNvPr id="0" name=""/>
        <dsp:cNvSpPr/>
      </dsp:nvSpPr>
      <dsp:spPr>
        <a:xfrm>
          <a:off x="2935696" y="187007"/>
          <a:ext cx="3011820" cy="3771313"/>
        </a:xfrm>
        <a:prstGeom prst="rect">
          <a:avLst/>
        </a:prstGeom>
        <a:gradFill rotWithShape="0">
          <a:gsLst>
            <a:gs pos="0">
              <a:schemeClr val="accent2">
                <a:hueOff val="-1458064"/>
                <a:satOff val="-2807"/>
                <a:lumOff val="19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58064"/>
                <a:satOff val="-2807"/>
                <a:lumOff val="19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58064"/>
                <a:satOff val="-2807"/>
                <a:lumOff val="19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58064"/>
              <a:satOff val="-2807"/>
              <a:lumOff val="196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92" tIns="0" rIns="237192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2.</a:t>
          </a:r>
          <a:r>
            <a:rPr lang="th-TH" sz="25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กำหนด</a:t>
          </a:r>
          <a:r>
            <a:rPr lang="th-TH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ตัวบุคคลผู้มีสิทธิเข้าใช้งานในระบบ </a:t>
          </a:r>
          <a:r>
            <a:rPr lang="en-US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Corporate Online </a:t>
          </a:r>
          <a:endParaRPr lang="en-US" sz="25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935696" y="1695533"/>
        <a:ext cx="3011820" cy="2262788"/>
      </dsp:txXfrm>
    </dsp:sp>
    <dsp:sp modelId="{4A03350E-E897-4D7A-BDC4-56116C16EA42}">
      <dsp:nvSpPr>
        <dsp:cNvPr id="0" name=""/>
        <dsp:cNvSpPr/>
      </dsp:nvSpPr>
      <dsp:spPr>
        <a:xfrm>
          <a:off x="3240970" y="631900"/>
          <a:ext cx="2401272" cy="11526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92" tIns="165100" rIns="237192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3240970" y="631900"/>
        <a:ext cx="2401272" cy="1152610"/>
      </dsp:txXfrm>
    </dsp:sp>
    <dsp:sp modelId="{EDF96722-6EAC-4A74-982B-5B2C7C9D2381}">
      <dsp:nvSpPr>
        <dsp:cNvPr id="0" name=""/>
        <dsp:cNvSpPr/>
      </dsp:nvSpPr>
      <dsp:spPr>
        <a:xfrm>
          <a:off x="6139618" y="187007"/>
          <a:ext cx="2931185" cy="3771313"/>
        </a:xfrm>
        <a:prstGeom prst="rect">
          <a:avLst/>
        </a:prstGeom>
        <a:gradFill rotWithShape="0">
          <a:gsLst>
            <a:gs pos="0">
              <a:schemeClr val="accent2">
                <a:hueOff val="-2916128"/>
                <a:satOff val="-5613"/>
                <a:lumOff val="39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916128"/>
                <a:satOff val="-5613"/>
                <a:lumOff val="39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916128"/>
                <a:satOff val="-5613"/>
                <a:lumOff val="39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916128"/>
              <a:satOff val="-5613"/>
              <a:lumOff val="392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92" tIns="0" rIns="237192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3.</a:t>
          </a:r>
          <a:r>
            <a:rPr lang="th-TH" sz="25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จัดทำ</a:t>
          </a:r>
          <a:r>
            <a:rPr lang="th-TH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ฐานข้อมูลผู้มีสิทธิรับเงิน</a:t>
          </a:r>
          <a:endParaRPr lang="en-US" sz="25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6139618" y="1695533"/>
        <a:ext cx="2931185" cy="2262788"/>
      </dsp:txXfrm>
    </dsp:sp>
    <dsp:sp modelId="{BEB0B563-AB29-4B2F-BFA6-DEF9E35F4600}">
      <dsp:nvSpPr>
        <dsp:cNvPr id="0" name=""/>
        <dsp:cNvSpPr/>
      </dsp:nvSpPr>
      <dsp:spPr>
        <a:xfrm>
          <a:off x="6404575" y="631900"/>
          <a:ext cx="2401272" cy="11526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92" tIns="165100" rIns="237192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6404575" y="631900"/>
        <a:ext cx="2401272" cy="1152610"/>
      </dsp:txXfrm>
    </dsp:sp>
    <dsp:sp modelId="{3FC7FA86-4522-4F37-A5CC-BA412B32B96D}">
      <dsp:nvSpPr>
        <dsp:cNvPr id="0" name=""/>
        <dsp:cNvSpPr/>
      </dsp:nvSpPr>
      <dsp:spPr>
        <a:xfrm>
          <a:off x="9262905" y="187007"/>
          <a:ext cx="2401272" cy="3771313"/>
        </a:xfrm>
        <a:prstGeom prst="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92" tIns="0" rIns="237192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4.</a:t>
          </a:r>
          <a:r>
            <a:rPr lang="th-TH" sz="25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ติดตั้ง</a:t>
          </a:r>
          <a:r>
            <a:rPr lang="th-TH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โปรแกรม </a:t>
          </a:r>
          <a:r>
            <a:rPr lang="en-US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Universal Data Entry</a:t>
          </a:r>
          <a:endParaRPr lang="en-US" sz="25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9262905" y="1695533"/>
        <a:ext cx="2401272" cy="2262788"/>
      </dsp:txXfrm>
    </dsp:sp>
    <dsp:sp modelId="{E38A4D17-6C6E-4530-98A6-55FCE344E927}">
      <dsp:nvSpPr>
        <dsp:cNvPr id="0" name=""/>
        <dsp:cNvSpPr/>
      </dsp:nvSpPr>
      <dsp:spPr>
        <a:xfrm>
          <a:off x="9262905" y="631900"/>
          <a:ext cx="2401272" cy="11526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92" tIns="165100" rIns="237192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9262905" y="631900"/>
        <a:ext cx="2401272" cy="1152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6B24E-D53B-4C44-AA4C-5BAF3232166C}">
      <dsp:nvSpPr>
        <dsp:cNvPr id="0" name=""/>
        <dsp:cNvSpPr/>
      </dsp:nvSpPr>
      <dsp:spPr>
        <a:xfrm>
          <a:off x="4389" y="722288"/>
          <a:ext cx="2820931" cy="28128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994" tIns="0" rIns="249994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5. เตรียมข้อมูลจ่ายในรูปแบบ </a:t>
          </a:r>
          <a:r>
            <a:rPr lang="en-US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Excel File</a:t>
          </a:r>
          <a:endParaRPr lang="en-US" sz="25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4389" y="1847428"/>
        <a:ext cx="2820931" cy="1687708"/>
      </dsp:txXfrm>
    </dsp:sp>
    <dsp:sp modelId="{5DAC0C21-CB50-41A0-BE28-75F87556A2EF}">
      <dsp:nvSpPr>
        <dsp:cNvPr id="0" name=""/>
        <dsp:cNvSpPr/>
      </dsp:nvSpPr>
      <dsp:spPr>
        <a:xfrm>
          <a:off x="149420" y="610191"/>
          <a:ext cx="2530869" cy="12148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994" tIns="165100" rIns="24999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149420" y="610191"/>
        <a:ext cx="2530869" cy="1214817"/>
      </dsp:txXfrm>
    </dsp:sp>
    <dsp:sp modelId="{B2A1AF37-25E3-408D-B51D-AD87007FF8EA}">
      <dsp:nvSpPr>
        <dsp:cNvPr id="0" name=""/>
        <dsp:cNvSpPr/>
      </dsp:nvSpPr>
      <dsp:spPr>
        <a:xfrm>
          <a:off x="3027790" y="752310"/>
          <a:ext cx="2588243" cy="2752805"/>
        </a:xfrm>
        <a:prstGeom prst="rect">
          <a:avLst/>
        </a:prstGeom>
        <a:gradFill rotWithShape="0">
          <a:gsLst>
            <a:gs pos="0">
              <a:schemeClr val="accent2">
                <a:hueOff val="-1458064"/>
                <a:satOff val="-2807"/>
                <a:lumOff val="19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58064"/>
                <a:satOff val="-2807"/>
                <a:lumOff val="19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58064"/>
                <a:satOff val="-2807"/>
                <a:lumOff val="19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58064"/>
              <a:satOff val="-2807"/>
              <a:lumOff val="196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994" tIns="0" rIns="249994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6.นำข้อมูลเข้าโปรแกรม </a:t>
          </a:r>
          <a:r>
            <a:rPr lang="en-US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Universal Data Entry</a:t>
          </a:r>
          <a:endParaRPr lang="en-US" sz="25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027790" y="1853432"/>
        <a:ext cx="2588243" cy="1651683"/>
      </dsp:txXfrm>
    </dsp:sp>
    <dsp:sp modelId="{EB34B020-5304-4840-AE20-81BCD84F3FEF}">
      <dsp:nvSpPr>
        <dsp:cNvPr id="0" name=""/>
        <dsp:cNvSpPr/>
      </dsp:nvSpPr>
      <dsp:spPr>
        <a:xfrm>
          <a:off x="3056478" y="610191"/>
          <a:ext cx="2530869" cy="12148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994" tIns="165100" rIns="24999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3056478" y="610191"/>
        <a:ext cx="2530869" cy="1214817"/>
      </dsp:txXfrm>
    </dsp:sp>
    <dsp:sp modelId="{35D9DE37-8873-4A1F-BE09-78AEBD5EEF0A}">
      <dsp:nvSpPr>
        <dsp:cNvPr id="0" name=""/>
        <dsp:cNvSpPr/>
      </dsp:nvSpPr>
      <dsp:spPr>
        <a:xfrm>
          <a:off x="5885521" y="747329"/>
          <a:ext cx="2396834" cy="2762767"/>
        </a:xfrm>
        <a:prstGeom prst="rect">
          <a:avLst/>
        </a:prstGeom>
        <a:gradFill rotWithShape="0">
          <a:gsLst>
            <a:gs pos="0">
              <a:schemeClr val="accent2">
                <a:hueOff val="-2916128"/>
                <a:satOff val="-5613"/>
                <a:lumOff val="39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916128"/>
                <a:satOff val="-5613"/>
                <a:lumOff val="39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916128"/>
                <a:satOff val="-5613"/>
                <a:lumOff val="39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916128"/>
              <a:satOff val="-5613"/>
              <a:lumOff val="392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994" tIns="0" rIns="249994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7.นำข้อมูลจ่ายเข้าระบบ </a:t>
          </a:r>
          <a:r>
            <a:rPr lang="en-US" sz="25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Corporate Online</a:t>
          </a:r>
        </a:p>
      </dsp:txBody>
      <dsp:txXfrm>
        <a:off x="5885521" y="1852436"/>
        <a:ext cx="2396834" cy="1657660"/>
      </dsp:txXfrm>
    </dsp:sp>
    <dsp:sp modelId="{5E568D78-DF6A-4046-8E71-B374FC68D0D4}">
      <dsp:nvSpPr>
        <dsp:cNvPr id="0" name=""/>
        <dsp:cNvSpPr/>
      </dsp:nvSpPr>
      <dsp:spPr>
        <a:xfrm>
          <a:off x="5818504" y="610191"/>
          <a:ext cx="2530869" cy="12148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994" tIns="165100" rIns="24999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5818504" y="610191"/>
        <a:ext cx="2530869" cy="1214817"/>
      </dsp:txXfrm>
    </dsp:sp>
    <dsp:sp modelId="{5B4FEFC1-4915-426B-98BC-0C787F26CFEA}">
      <dsp:nvSpPr>
        <dsp:cNvPr id="0" name=""/>
        <dsp:cNvSpPr/>
      </dsp:nvSpPr>
      <dsp:spPr>
        <a:xfrm>
          <a:off x="8551842" y="755833"/>
          <a:ext cx="2530869" cy="2745760"/>
        </a:xfrm>
        <a:prstGeom prst="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994" tIns="0" rIns="249994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8.อนุมัติการโอนเงิน</a:t>
          </a:r>
          <a:endParaRPr lang="en-US" sz="25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8551842" y="1854137"/>
        <a:ext cx="2530869" cy="1647456"/>
      </dsp:txXfrm>
    </dsp:sp>
    <dsp:sp modelId="{A0E0C5DD-4755-4AE3-BD1F-A936ADD5D718}">
      <dsp:nvSpPr>
        <dsp:cNvPr id="0" name=""/>
        <dsp:cNvSpPr/>
      </dsp:nvSpPr>
      <dsp:spPr>
        <a:xfrm>
          <a:off x="8551842" y="610191"/>
          <a:ext cx="2530869" cy="12148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9994" tIns="165100" rIns="24999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8551842" y="610191"/>
        <a:ext cx="2530869" cy="1214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7A4ED-F5B6-48FC-A4FC-DE815B6A8B32}">
      <dsp:nvSpPr>
        <dsp:cNvPr id="0" name=""/>
        <dsp:cNvSpPr/>
      </dsp:nvSpPr>
      <dsp:spPr>
        <a:xfrm>
          <a:off x="2508" y="0"/>
          <a:ext cx="5603713" cy="41453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1057" tIns="0" rIns="501057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9.ตรวจสอบข้อมูลจาก</a:t>
          </a:r>
          <a:r>
            <a:rPr lang="th-TH" sz="26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รายงานสรุปผล</a:t>
          </a:r>
          <a:r>
            <a:rPr lang="th-TH" sz="26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การโอนเงิน</a:t>
          </a:r>
          <a:endParaRPr lang="en-US" sz="26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508" y="1658131"/>
        <a:ext cx="5603713" cy="2487197"/>
      </dsp:txXfrm>
    </dsp:sp>
    <dsp:sp modelId="{072B59F9-A14F-48AA-9953-0C270941D835}">
      <dsp:nvSpPr>
        <dsp:cNvPr id="0" name=""/>
        <dsp:cNvSpPr/>
      </dsp:nvSpPr>
      <dsp:spPr>
        <a:xfrm>
          <a:off x="268082" y="0"/>
          <a:ext cx="5072565" cy="165813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1057" tIns="165100" rIns="501057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268082" y="0"/>
        <a:ext cx="5072565" cy="1658131"/>
      </dsp:txXfrm>
    </dsp:sp>
    <dsp:sp modelId="{C15EB6A4-CF4E-427A-9BFE-03DAE8FC3A33}">
      <dsp:nvSpPr>
        <dsp:cNvPr id="0" name=""/>
        <dsp:cNvSpPr/>
      </dsp:nvSpPr>
      <dsp:spPr>
        <a:xfrm>
          <a:off x="6012027" y="0"/>
          <a:ext cx="5072565" cy="4145329"/>
        </a:xfrm>
        <a:prstGeom prst="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1057" tIns="0" rIns="501057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ทั้งนี้ </a:t>
          </a:r>
          <a:r>
            <a:rPr lang="th-TH" sz="26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ขั้นตอนที่ 1-4 ทำเพียงครั้งเดียว หากไม่มีการเปลี่ยนแปลงข้อมูลโดยขั้นตอนการจ่ายเงิน ผ่านระบบ </a:t>
          </a:r>
          <a:r>
            <a:rPr lang="en-US" sz="26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Corporate Online </a:t>
          </a:r>
          <a:r>
            <a:rPr lang="th-TH" sz="26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จะเริ่มที่กระบวน</a:t>
          </a:r>
          <a:r>
            <a:rPr lang="th-TH" sz="2600" b="1" kern="12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ที่ </a:t>
          </a:r>
          <a:r>
            <a:rPr lang="th-TH" sz="26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5-9 ซึ่งต้องดำเนินการให้ครบถ้วนทุกครั้งที่มีการจ่ายเงินผ่านระบบ </a:t>
          </a:r>
          <a:r>
            <a:rPr lang="en-US" sz="26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KTB Corporate Online</a:t>
          </a:r>
          <a:endParaRPr lang="en-US" sz="26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6012027" y="1658131"/>
        <a:ext cx="5072565" cy="2487197"/>
      </dsp:txXfrm>
    </dsp:sp>
    <dsp:sp modelId="{DF0CC118-7494-4296-B984-EB9C8A81871C}">
      <dsp:nvSpPr>
        <dsp:cNvPr id="0" name=""/>
        <dsp:cNvSpPr/>
      </dsp:nvSpPr>
      <dsp:spPr>
        <a:xfrm>
          <a:off x="6012027" y="0"/>
          <a:ext cx="5072565" cy="165813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1057" tIns="165100" rIns="501057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/>
        </a:p>
      </dsp:txBody>
      <dsp:txXfrm>
        <a:off x="6012027" y="0"/>
        <a:ext cx="5072565" cy="1658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707B1-974A-4F32-8BFE-63E362842AB7}">
      <dsp:nvSpPr>
        <dsp:cNvPr id="0" name=""/>
        <dsp:cNvSpPr/>
      </dsp:nvSpPr>
      <dsp:spPr>
        <a:xfrm>
          <a:off x="790800" y="0"/>
          <a:ext cx="8962406" cy="372561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6CF4D-659C-4DF9-A6A5-3FE735CC1697}">
      <dsp:nvSpPr>
        <dsp:cNvPr id="0" name=""/>
        <dsp:cNvSpPr/>
      </dsp:nvSpPr>
      <dsp:spPr>
        <a:xfrm>
          <a:off x="2856" y="661735"/>
          <a:ext cx="3143074" cy="2402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Company User Maker </a:t>
          </a:r>
          <a:endParaRPr lang="th-TH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ทำหน้าที่ด้านการจ่ายเงิน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มีหน้าที่จัดทำข้อมูลด้านการจ่ายเงิน</a:t>
          </a:r>
          <a:endParaRPr lang="en-US" sz="1700" kern="1200" dirty="0"/>
        </a:p>
      </dsp:txBody>
      <dsp:txXfrm>
        <a:off x="120119" y="778998"/>
        <a:ext cx="2908548" cy="2167614"/>
      </dsp:txXfrm>
    </dsp:sp>
    <dsp:sp modelId="{5E4ED90B-68DE-43CE-AE1D-02BC1C4B8527}">
      <dsp:nvSpPr>
        <dsp:cNvPr id="0" name=""/>
        <dsp:cNvSpPr/>
      </dsp:nvSpPr>
      <dsp:spPr>
        <a:xfrm>
          <a:off x="3322007" y="688113"/>
          <a:ext cx="3521533" cy="2349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Company User CHECKER </a:t>
          </a:r>
          <a:endParaRPr lang="th-TH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ทำหน้าที่ตรวจสอบการจัดทำข้อมูลด้านการจ่ายเงินก่อนส่งอนุมัติการโอนเงิน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 (กำหนดไว้เฉพาะ รหัส </a:t>
          </a:r>
          <a:r>
            <a:rPr lang="en-US" sz="1600" kern="1200" dirty="0" smtClean="0"/>
            <a:t>Company ID </a:t>
          </a:r>
          <a:r>
            <a:rPr lang="th-TH" sz="1600" kern="1200" dirty="0" smtClean="0"/>
            <a:t>ของส่วนการเงินและบัญชี เนื่องจากกระบวนการปฏิบัติงานมี 3 ระดับ ) </a:t>
          </a:r>
          <a:endParaRPr lang="en-US" sz="1600" kern="1200" dirty="0"/>
        </a:p>
      </dsp:txBody>
      <dsp:txXfrm>
        <a:off x="3436695" y="802801"/>
        <a:ext cx="3292157" cy="2120009"/>
      </dsp:txXfrm>
    </dsp:sp>
    <dsp:sp modelId="{81CBB155-B595-4181-AD63-84DC9C39C9DA}">
      <dsp:nvSpPr>
        <dsp:cNvPr id="0" name=""/>
        <dsp:cNvSpPr/>
      </dsp:nvSpPr>
      <dsp:spPr>
        <a:xfrm>
          <a:off x="7019618" y="679320"/>
          <a:ext cx="3521533" cy="23669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     </a:t>
          </a:r>
          <a:r>
            <a:rPr lang="en-US" sz="1600" kern="1200" dirty="0" smtClean="0"/>
            <a:t>Company User Administrator</a:t>
          </a:r>
          <a:r>
            <a:rPr lang="th-TH" sz="1600" kern="1200" dirty="0" smtClean="0"/>
            <a:t>	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ทำหน้าที่อนุมัติการโอนเงินในระบบที่ </a:t>
          </a:r>
          <a:r>
            <a:rPr lang="en-US" sz="1600" kern="1200" dirty="0" smtClean="0"/>
            <a:t>Maker</a:t>
          </a:r>
          <a:r>
            <a:rPr lang="th-TH" sz="1600" kern="1200" dirty="0" smtClean="0"/>
            <a:t> และ</a:t>
          </a:r>
          <a:r>
            <a:rPr lang="en-US" sz="1600" kern="1200" dirty="0" smtClean="0"/>
            <a:t> CHECKER </a:t>
          </a:r>
          <a:r>
            <a:rPr lang="th-TH" sz="1600" kern="1200" dirty="0" smtClean="0"/>
            <a:t>เสนอ</a:t>
          </a:r>
          <a:endParaRPr lang="en-US" sz="1600" kern="1200" dirty="0"/>
        </a:p>
      </dsp:txBody>
      <dsp:txXfrm>
        <a:off x="7135164" y="794866"/>
        <a:ext cx="3290441" cy="2135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D486F-0A92-46D4-88F1-FA74F07E688F}" type="datetimeFigureOut">
              <a:rPr lang="th-TH" smtClean="0"/>
              <a:t>19/04/66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5EDC-1A6E-4AA1-BC08-D091FF629A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956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749A3-0120-4CA1-83AE-084A0A28A54D}" type="datetimeFigureOut">
              <a:rPr lang="th-TH" smtClean="0"/>
              <a:t>19/04/66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6284F-6E53-4E77-BF93-DE046DFB72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743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6284F-6E53-4E77-BF93-DE046DFB725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656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0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0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78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29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4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8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7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88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5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6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6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7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9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3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0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5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9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xhere.com/th/photo/681081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ackell24lumberio.blogspot.com/2014/01/happy-29th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4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8" name="Rectangle 16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2">
            <a:extLst>
              <a:ext uri="{FF2B5EF4-FFF2-40B4-BE49-F238E27FC236}">
                <a16:creationId xmlns:a16="http://schemas.microsoft.com/office/drawing/2014/main" id="{DA70F40A-D18F-4F05-A106-6D2CB24DC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62605CB-F24A-4DBE-8604-B706435CFF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99" name="Picture 2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282AC-D76E-448E-B147-EB80A608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-1046285"/>
            <a:ext cx="8689976" cy="7974623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  <a:t/>
            </a:r>
            <a:b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  <a:t/>
            </a:r>
            <a:b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  <a:t/>
            </a:r>
            <a:b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  <a:t/>
            </a:r>
            <a:b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  <a:t/>
            </a:r>
            <a:b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  <a:t/>
            </a:r>
            <a:br>
              <a:rPr lang="en-US" sz="1200" spc="-100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9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49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จ่ายเงินผ่านระบบ</a:t>
            </a:r>
            <a:r>
              <a:rPr lang="th-TH" sz="49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อิเล็กทรอนิกส์</a:t>
            </a:r>
            <a:r>
              <a:rPr lang="en-US" sz="49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49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9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49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KTB </a:t>
            </a:r>
            <a:r>
              <a:rPr lang="en-US" sz="4900" spc="-100" dirty="0" err="1" smtClean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CoPERATE</a:t>
            </a:r>
            <a:r>
              <a:rPr lang="en-US" sz="4900" spc="-100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49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Online</a:t>
            </a:r>
            <a:r>
              <a:rPr lang="en-US" sz="49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49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49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49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6600" spc="-1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1200" b="1" spc="-100" dirty="0"/>
          </a:p>
        </p:txBody>
      </p:sp>
    </p:spTree>
    <p:extLst>
      <p:ext uri="{BB962C8B-B14F-4D97-AF65-F5344CB8AC3E}">
        <p14:creationId xmlns:p14="http://schemas.microsoft.com/office/powerpoint/2010/main" val="12414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513F-9DEB-4653-96D5-803896C3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3224"/>
            <a:ext cx="10058400" cy="739472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กำหนดบุคคลผู้มีสิทธิเข้าใช้งานในระบบ </a:t>
            </a:r>
            <a:r>
              <a:rPr lang="en-US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KTB Corporate Online</a:t>
            </a:r>
            <a:endParaRPr lang="th-TH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32D7A3-5FB3-483B-A369-C833EAAEA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934483"/>
              </p:ext>
            </p:extLst>
          </p:nvPr>
        </p:nvGraphicFramePr>
        <p:xfrm>
          <a:off x="149469" y="1192694"/>
          <a:ext cx="11808069" cy="55113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808069">
                  <a:extLst>
                    <a:ext uri="{9D8B030D-6E8A-4147-A177-3AD203B41FA5}">
                      <a16:colId xmlns:a16="http://schemas.microsoft.com/office/drawing/2014/main" val="3804633028"/>
                    </a:ext>
                  </a:extLst>
                </a:gridCol>
              </a:tblGrid>
              <a:tr h="1269119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3.เพื่อความปลอดภัย เมื่อได้รับหนังสือจากธนาคารกรุงไทยฯ แจ้งรหัสผู้ใช้งาน (</a:t>
                      </a:r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User ID) </a:t>
                      </a:r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และรหัสผ่าน (</a:t>
                      </a:r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Password) </a:t>
                      </a:r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สำหรับผู้ดูแลระบบ (</a:t>
                      </a:r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Administrator) </a:t>
                      </a:r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ซึ่งจะต้องนำมาใช้ในการ </a:t>
                      </a:r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Login </a:t>
                      </a:r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เข้าสู่ระบบ </a:t>
                      </a:r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KTB Corporate Online </a:t>
                      </a:r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ผู้ดูแลระบบดำเนินการเปลี่ยนรหัสผ่านทันทีเมื่อเริ่มเข้าใช้งานก่อนจะดำเนินการกำหนดสิทธิผู้ใช้งานในระบ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80568"/>
                  </a:ext>
                </a:extLst>
              </a:tr>
              <a:tr h="1485933">
                <a:tc>
                  <a:txBody>
                    <a:bodyPr/>
                    <a:lstStyle/>
                    <a:p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4.เมื่อกำหนดสิทธิให้ผู้ใช้งานในระบบ (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User)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แล้ว ให้กรอกข้อมูลตามแบบแจ้งรหัสเข้าใช้งานประจำหน่วยเบิก - จ่าย (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ID)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และรหัสผ่าน (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Password)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ให้ผู้ทำหน้าที่เป็น (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 </a:t>
                      </a:r>
                      <a:r>
                        <a:rPr kumimoji="0" lang="en-US" sz="2000" b="1" u="none" strike="noStrike" kern="1200" cap="small" spc="25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MaKer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 Authorizer)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ทราบ จะต้องเก็บรักษารหัสดังกล่าวไว้เป็นความลับ เนื่องจากเป็นเรื่องที่มีความสำคัญและต้องการความปลอดภัยสูง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011565"/>
                  </a:ext>
                </a:extLst>
              </a:tr>
              <a:tr h="2756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5.ให้ (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User)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เปลี่ยนรหัสผ่าน ในทุก ๆ 3 เดือน เพื่อความปลอดภัยในการเข้าใช้งานในระบบ 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KTB Corporate Online</a:t>
                      </a:r>
                      <a:endParaRPr kumimoji="0" lang="th-TH" sz="2000" b="1" u="none" strike="noStrike" kern="1200" cap="small" spc="25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6.กรณีมีการโยกย้ายหรือเปลี่ยนแปลงผู้ดำรงตำแหน่งผู้ดูแลระบบ (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Administrator)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หรือผู้ใช้งานในระบบ (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User)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หน่วยงานหรือผู้ที่ได้รับมอบหมายมีหนังสือเป็นลายลักษณ์อักษรแต่งตั้งบุคคลเพื่อปฏิบัติหน้าที่ดังกล่าวขึ้นใหม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6.1 กรณีเป็นเจ้าหน้าที่ผู้ดูแลระบบ (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Administrator)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เมื่อได้รับมอบหมายแล้วให้ทำหนังสือแจ้งธนาคารกรุงไทยฯ เพื่อขอให้กำหนดรหัสและรหัสผ่าน โดยแนบรหัสเข้าใช้งานของระบบประจำหน่วยเบิกจ่าย ของหน่วยงานนั้น ๆ ทั้งหมดไปด้วย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6.2  กรณีผู้ใช้งานในระบบ (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 )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เมื่อมีคำสั่งแล้ว ให้ </a:t>
                      </a:r>
                      <a:r>
                        <a:rPr kumimoji="0" lang="en-US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Administrator </a:t>
                      </a:r>
                      <a:r>
                        <a:rPr kumimoji="0" lang="th-TH" sz="20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กำหนดสิทธิการเข้าใช้งานในระบบให้ใหม่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1" u="none" strike="noStrike" kern="1200" cap="small" spc="25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75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3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EA4F0-E6DF-47B6-9030-FCA0E982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ปฏิบัติงานด้านการจ่ายเงิน ในระบบ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KTB Corporate Online</a:t>
            </a:r>
            <a:b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ผู้ใช้งานในระบบที่เกี่ยวข้อง</a:t>
            </a:r>
            <a:b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41FF80-0836-4318-B5B1-45AF945CF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237208"/>
              </p:ext>
            </p:extLst>
          </p:nvPr>
        </p:nvGraphicFramePr>
        <p:xfrm>
          <a:off x="581192" y="2310063"/>
          <a:ext cx="10544008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5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3083-F667-4C6E-B266-AF9E1883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569388" cy="46006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เอกสาร/ขั้นตอนการสมัครใช้บริการ </a:t>
            </a:r>
            <a:endParaRPr lang="th-TH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732854-6A8C-4AE0-8E99-10878BC2A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252372"/>
              </p:ext>
            </p:extLst>
          </p:nvPr>
        </p:nvGraphicFramePr>
        <p:xfrm>
          <a:off x="1066800" y="1860550"/>
          <a:ext cx="10058400" cy="43548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1554676499"/>
                    </a:ext>
                  </a:extLst>
                </a:gridCol>
              </a:tblGrid>
              <a:tr h="4354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2085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6" y="1743702"/>
            <a:ext cx="10849442" cy="44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A9B923F0-AD77-4F07-8AA8-16D35389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ส่วนการเงินและบัญชี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5E47F4-8997-4DC5-AC7D-B092691D0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309096"/>
              </p:ext>
            </p:extLst>
          </p:nvPr>
        </p:nvGraphicFramePr>
        <p:xfrm>
          <a:off x="2260200" y="2331497"/>
          <a:ext cx="7985925" cy="3723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5925">
                  <a:extLst>
                    <a:ext uri="{9D8B030D-6E8A-4147-A177-3AD203B41FA5}">
                      <a16:colId xmlns:a16="http://schemas.microsoft.com/office/drawing/2014/main" val="2859643889"/>
                    </a:ext>
                  </a:extLst>
                </a:gridCol>
              </a:tblGrid>
              <a:tr h="831078">
                <a:tc>
                  <a:txBody>
                    <a:bodyPr/>
                    <a:lstStyle/>
                    <a:p>
                      <a:endParaRPr lang="th-TH" sz="3300" dirty="0"/>
                    </a:p>
                  </a:txBody>
                  <a:tcPr marL="166215" marR="166215" marT="83108" marB="83108"/>
                </a:tc>
                <a:extLst>
                  <a:ext uri="{0D108BD9-81ED-4DB2-BD59-A6C34878D82A}">
                    <a16:rowId xmlns:a16="http://schemas.microsoft.com/office/drawing/2014/main" val="373497506"/>
                  </a:ext>
                </a:extLst>
              </a:tr>
              <a:tr h="2892150">
                <a:tc>
                  <a:txBody>
                    <a:bodyPr/>
                    <a:lstStyle/>
                    <a:p>
                      <a:endParaRPr lang="th-TH" sz="3300" dirty="0"/>
                    </a:p>
                    <a:p>
                      <a:endParaRPr lang="th-TH" sz="3300" dirty="0"/>
                    </a:p>
                    <a:p>
                      <a:pPr algn="ctr"/>
                      <a:r>
                        <a:rPr lang="th-TH" sz="10900" b="1" dirty="0">
                          <a:solidFill>
                            <a:schemeClr val="accent2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ขอบคุณค่ะ</a:t>
                      </a:r>
                    </a:p>
                  </a:txBody>
                  <a:tcPr marL="166215" marR="166215" marT="83108" marB="83108"/>
                </a:tc>
                <a:extLst>
                  <a:ext uri="{0D108BD9-81ED-4DB2-BD59-A6C34878D82A}">
                    <a16:rowId xmlns:a16="http://schemas.microsoft.com/office/drawing/2014/main" val="228182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00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B3397-0E98-4231-AB23-136C35E02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/>
          </a:p>
          <a:p>
            <a:pPr marL="0" indent="0">
              <a:buNone/>
            </a:pPr>
            <a:endParaRPr lang="th-TH"/>
          </a:p>
          <a:p>
            <a:pPr marL="0" indent="0">
              <a:buNone/>
            </a:pPr>
            <a:endParaRPr lang="th-TH"/>
          </a:p>
          <a:p>
            <a:pPr marL="0" indent="0">
              <a:buNone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C66AE-D40C-44BC-90DC-BE9C537C0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3926" y="1404077"/>
            <a:ext cx="4821551" cy="3290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3132E7-D999-42D0-B1BC-7300C1EA283C}"/>
              </a:ext>
            </a:extLst>
          </p:cNvPr>
          <p:cNvSpPr txBox="1"/>
          <p:nvPr/>
        </p:nvSpPr>
        <p:spPr>
          <a:xfrm>
            <a:off x="8294247" y="4494730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3" tooltip="http://rackell24lumberio.blogspot.com/2014/01/happy-29th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kumimoji="0" lang="th-TH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th-TH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kumimoji="0" lang="th-TH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567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9982-8800-48C1-99A8-E46791D3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วัตถุประสงค์</a:t>
            </a:r>
            <a:r>
              <a:rPr lang="en-US" dirty="0"/>
              <a:t/>
            </a:r>
            <a:br>
              <a:rPr lang="en-US" dirty="0"/>
            </a:b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C117F94-55EB-4046-8FE4-421C75B27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501383"/>
              </p:ext>
            </p:extLst>
          </p:nvPr>
        </p:nvGraphicFramePr>
        <p:xfrm>
          <a:off x="852854" y="1715955"/>
          <a:ext cx="10498016" cy="464088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498016">
                  <a:extLst>
                    <a:ext uri="{9D8B030D-6E8A-4147-A177-3AD203B41FA5}">
                      <a16:colId xmlns:a16="http://schemas.microsoft.com/office/drawing/2014/main" val="2640190841"/>
                    </a:ext>
                  </a:extLst>
                </a:gridCol>
              </a:tblGrid>
              <a:tr h="2320441">
                <a:tc>
                  <a:txBody>
                    <a:bodyPr/>
                    <a:lstStyle/>
                    <a:p>
                      <a:r>
                        <a:rPr lang="th-TH" sz="33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1.เพื่อใช้เป็นแนวทางในการปฏิบัติงานในระบบ </a:t>
                      </a:r>
                      <a:r>
                        <a:rPr lang="en-US" sz="33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KTB Corporate Online </a:t>
                      </a:r>
                      <a:r>
                        <a:rPr lang="th-TH" sz="33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ด้านการจ่ายเงิน ที่ได้ใช้งานอยู่จริง เพื่อผู้ปฏิบัติงานสามารถศึกษาและทำความเข้าใจได้ง่ายและปฏิบัติได้จริง</a:t>
                      </a:r>
                      <a:endParaRPr lang="th-TH" sz="33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2033" marR="72033" marT="37719" marB="37719"/>
                </a:tc>
                <a:extLst>
                  <a:ext uri="{0D108BD9-81ED-4DB2-BD59-A6C34878D82A}">
                    <a16:rowId xmlns:a16="http://schemas.microsoft.com/office/drawing/2014/main" val="2377965421"/>
                  </a:ext>
                </a:extLst>
              </a:tr>
              <a:tr h="2320441">
                <a:tc>
                  <a:txBody>
                    <a:bodyPr/>
                    <a:lstStyle/>
                    <a:p>
                      <a:r>
                        <a:rPr lang="th-TH" sz="33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เพื่อให้ผู้ที่เกี่ยวข้องได้ทราบถึงวิธีการและขั้นตอนในการปฏิบัติงานของเจ้าหน้าที่ในการปฏิบัติงานในระบบ </a:t>
                      </a:r>
                      <a:r>
                        <a:rPr lang="en-US" sz="33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KTB Corporate Online</a:t>
                      </a:r>
                      <a:endParaRPr lang="th-TH" sz="33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2033" marR="72033" marT="37719" marB="37719"/>
                </a:tc>
                <a:extLst>
                  <a:ext uri="{0D108BD9-81ED-4DB2-BD59-A6C34878D82A}">
                    <a16:rowId xmlns:a16="http://schemas.microsoft.com/office/drawing/2014/main" val="382418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0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27E6-6283-4052-8AE1-370DCD9B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29" y="2013438"/>
            <a:ext cx="3689568" cy="2242040"/>
          </a:xfrm>
        </p:spPr>
        <p:txBody>
          <a:bodyPr anchor="t">
            <a:normAutofit/>
          </a:bodyPr>
          <a:lstStyle/>
          <a:p>
            <a:pPr algn="thaiDist"/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/>
              <a:t>ประโยชน์ที่ได้รับ</a:t>
            </a:r>
            <a:r>
              <a:rPr lang="en-US" dirty="0"/>
              <a:t/>
            </a:r>
            <a:br>
              <a:rPr lang="en-US" dirty="0"/>
            </a:b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CE1A08-E109-40DE-BAD1-A078505F9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491624"/>
              </p:ext>
            </p:extLst>
          </p:nvPr>
        </p:nvGraphicFramePr>
        <p:xfrm>
          <a:off x="5375275" y="1112836"/>
          <a:ext cx="5940425" cy="45054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940425">
                  <a:extLst>
                    <a:ext uri="{9D8B030D-6E8A-4147-A177-3AD203B41FA5}">
                      <a16:colId xmlns:a16="http://schemas.microsoft.com/office/drawing/2014/main" val="1031238063"/>
                    </a:ext>
                  </a:extLst>
                </a:gridCol>
              </a:tblGrid>
              <a:tr h="15018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4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1.เพิ่มความสะดวก รวดเร็ว ลดเวลา และขั้นตอนในการปฏิบัติงาน</a:t>
                      </a:r>
                      <a:endParaRPr lang="th-TH" sz="4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52900"/>
                  </a:ext>
                </a:extLst>
              </a:tr>
              <a:tr h="15018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4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เพิ่มประสิทธิภาพในการบริหารจัดการด้านการเงิน </a:t>
                      </a:r>
                      <a:endParaRPr lang="th-TH" sz="4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165291"/>
                  </a:ext>
                </a:extLst>
              </a:tr>
              <a:tr h="15018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4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3.เพิ่มความปลอดภัยและสร้างภาพลักษณ์ที่ทันสมัย</a:t>
                      </a:r>
                      <a:endParaRPr lang="th-TH" sz="4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78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6C6E-C017-447B-A5A6-3DD27B01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ขั้นตอนการเบิกจ่ายเงินผ่านระบบอิเล็กทรอนิกส์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KTB </a:t>
            </a:r>
            <a:r>
              <a:rPr lang="en-US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CORPerAte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Online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 9 ขั้นตอน ดังนี้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B10CE1-3EF1-4326-99EA-1E3817E36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204346"/>
              </p:ext>
            </p:extLst>
          </p:nvPr>
        </p:nvGraphicFramePr>
        <p:xfrm>
          <a:off x="378068" y="1890346"/>
          <a:ext cx="11667393" cy="414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6C6E-C017-447B-A5A6-3DD27B01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ขั้นตอนการเบิกจ่ายเงินผ่านระบบอิเล็กทรอนิกส์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KTB </a:t>
            </a:r>
            <a:r>
              <a:rPr lang="en-US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CORPerAte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Online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 9 ขั้นตอน ดังนี้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B10CE1-3EF1-4326-99EA-1E3817E36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975947"/>
              </p:ext>
            </p:extLst>
          </p:nvPr>
        </p:nvGraphicFramePr>
        <p:xfrm>
          <a:off x="378068" y="1890346"/>
          <a:ext cx="11087101" cy="414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3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6C6E-C017-447B-A5A6-3DD27B01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ขั้นตอนการเบิกจ่ายเงินผ่านระบบอิเล็กทรอนิกส์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KTB </a:t>
            </a:r>
            <a:r>
              <a:rPr lang="en-US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CORPerAte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Online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 9 ขั้นตอน ดังนี้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B10CE1-3EF1-4326-99EA-1E3817E36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704396"/>
              </p:ext>
            </p:extLst>
          </p:nvPr>
        </p:nvGraphicFramePr>
        <p:xfrm>
          <a:off x="378068" y="1890346"/>
          <a:ext cx="11087101" cy="414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0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513F-9DEB-4653-96D5-803896C3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3224"/>
            <a:ext cx="10058400" cy="739472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การสมัครเข้าใช้บริการระบบ </a:t>
            </a:r>
            <a:r>
              <a:rPr lang="en-US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KTB Corporate Online</a:t>
            </a:r>
            <a:endParaRPr lang="th-TH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32D7A3-5FB3-483B-A369-C833EAAEA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167162"/>
              </p:ext>
            </p:extLst>
          </p:nvPr>
        </p:nvGraphicFramePr>
        <p:xfrm>
          <a:off x="593698" y="1192696"/>
          <a:ext cx="11004604" cy="48739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004604">
                  <a:extLst>
                    <a:ext uri="{9D8B030D-6E8A-4147-A177-3AD203B41FA5}">
                      <a16:colId xmlns:a16="http://schemas.microsoft.com/office/drawing/2014/main" val="3804633028"/>
                    </a:ext>
                  </a:extLst>
                </a:gridCol>
              </a:tblGrid>
              <a:tr h="1381714">
                <a:tc>
                  <a:txBody>
                    <a:bodyPr/>
                    <a:lstStyle/>
                    <a:p>
                      <a:endParaRPr lang="th-TH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1.ส่วนการเงินและบัญชี จัดทำหนังสือขอเปิดใช้บริการผ่านระบบ 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KTB Corporate Online </a:t>
                      </a:r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โดยระบุข้อมูลของหน่วยงานและข้อมูลการใช้บริการด้านการจ่ายเงิน (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Bulk Payment) </a:t>
                      </a:r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ของธนาคารกรุงไทย พร้อมทั้งให้ผู้มีอำนาจสูงสุดของหน่วยงานลงนามในเอกสารขอเปิดใช้บริการ</a:t>
                      </a:r>
                      <a:endParaRPr lang="th-TH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80568"/>
                  </a:ext>
                </a:extLst>
              </a:tr>
              <a:tr h="732793">
                <a:tc>
                  <a:txBody>
                    <a:bodyPr/>
                    <a:lstStyle/>
                    <a:p>
                      <a:endParaRPr kumimoji="0" lang="th-TH" sz="1800" b="1" u="none" strike="noStrike" kern="1200" cap="small" spc="25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2.กรอกรายละเอียดของผู้ขอใช้บริการ ผู้ดูแลระบบ บัญชีของผู้ขอใช้บริการ ให้ถูกต้องครบถ้วน</a:t>
                      </a:r>
                      <a:endParaRPr lang="th-TH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011565"/>
                  </a:ext>
                </a:extLst>
              </a:tr>
              <a:tr h="1293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u="none" strike="noStrike" kern="1200" cap="small" spc="25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3.ตรวจสอบเอกสารการสมัครและเอกสารประกอบการสมัคร เช่น หนังสือแจ้งความประสงค์ขอใช้บริการ หนังสือคำสั่งมอบอำนาจ สำเนาบัตรประชาชนของผู้มีอำนาจสูงสุดในการลงนาม โดยเอกสารประกอบการสมัครต้องลงนามรับรองเอกสารสำเนาถูกต้องให้ครบถ้วน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758165"/>
                  </a:ext>
                </a:extLst>
              </a:tr>
              <a:tr h="732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4.นำเอกสารใบสมัคร พร้อมเอกสารประกอบใบสมัครส่งธนาคารเพื่อดำเนินการขอใช้บริการ</a:t>
                      </a:r>
                      <a:endParaRPr lang="th-TH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398635"/>
                  </a:ext>
                </a:extLst>
              </a:tr>
              <a:tr h="732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1" u="none" strike="noStrike" kern="1200" cap="small" spc="25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5.ธนาคารตรวจสอบความถูกต้องของเอกสารใบสมัคร เอกสารประกอบการสมัครที่มหาวิทยาลัยขอเปิดใช้บริการเพื่อดำเนินการเปิดระบบให้บริการตามขั้นตอนต่อไป</a:t>
                      </a:r>
                      <a:endParaRPr kumimoji="0" lang="th-TH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2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6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513F-9DEB-4653-96D5-803896C3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3224"/>
            <a:ext cx="10058400" cy="739472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การสมัครเข้าใช้บริการระบบ </a:t>
            </a:r>
            <a:r>
              <a:rPr lang="en-US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KTB Corporate Online</a:t>
            </a:r>
            <a:endParaRPr lang="th-TH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32D7A3-5FB3-483B-A369-C833EAAEA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57245"/>
              </p:ext>
            </p:extLst>
          </p:nvPr>
        </p:nvGraphicFramePr>
        <p:xfrm>
          <a:off x="1274885" y="1192696"/>
          <a:ext cx="9750669" cy="43097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50669">
                  <a:extLst>
                    <a:ext uri="{9D8B030D-6E8A-4147-A177-3AD203B41FA5}">
                      <a16:colId xmlns:a16="http://schemas.microsoft.com/office/drawing/2014/main" val="3804633028"/>
                    </a:ext>
                  </a:extLst>
                </a:gridCol>
              </a:tblGrid>
              <a:tr h="2104419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6.มหาวิทยาลัยฯ ได้รับข้อมูลยืนยันการเปิดให้บริการ ดังต่อไปนี้</a:t>
                      </a:r>
                    </a:p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6.1 ผู้ใช้งานระบบ </a:t>
                      </a:r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KTB Corporate Online 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จะทราบรหัสประจำหน่วยงาน (</a:t>
                      </a:r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ID) </a:t>
                      </a:r>
                      <a:endParaRPr lang="th-TH" sz="280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ซึ่งจะต้องนำมาใช้ในการล๊อกอิน (</a:t>
                      </a:r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Log-in) 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เข้าสู่ระบบ </a:t>
                      </a:r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KTB Corporate Online 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ควบคู่กับ </a:t>
                      </a:r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User ID 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Password</a:t>
                      </a:r>
                    </a:p>
                    <a:p>
                      <a:endParaRPr lang="th-TH" sz="280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80568"/>
                  </a:ext>
                </a:extLst>
              </a:tr>
              <a:tr h="2084724">
                <a:tc>
                  <a:txBody>
                    <a:bodyPr/>
                    <a:lstStyle/>
                    <a:p>
                      <a:pPr algn="just"/>
                      <a:r>
                        <a:rPr kumimoji="0" lang="th-TH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6.2 ธนาคารนำส่ง </a:t>
                      </a:r>
                      <a:r>
                        <a:rPr kumimoji="0" lang="en-US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User ID </a:t>
                      </a:r>
                      <a:r>
                        <a:rPr kumimoji="0" lang="th-TH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kumimoji="0" lang="en-US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Password </a:t>
                      </a:r>
                      <a:r>
                        <a:rPr kumimoji="0" lang="th-TH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 </a:t>
                      </a:r>
                      <a:r>
                        <a:rPr kumimoji="0" lang="en-US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 Maker (Admin1) </a:t>
                      </a:r>
                      <a:r>
                        <a:rPr kumimoji="0" lang="th-TH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kumimoji="0" lang="en-US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 Maker (Admin2)</a:t>
                      </a:r>
                      <a:r>
                        <a:rPr kumimoji="0" lang="th-TH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ซึ่งเป็นผู้ใช้งานในระบบ </a:t>
                      </a:r>
                      <a:r>
                        <a:rPr kumimoji="0" lang="en-US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KTB Corporate Online </a:t>
                      </a:r>
                      <a:r>
                        <a:rPr kumimoji="0" lang="th-TH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ไปยัง  </a:t>
                      </a:r>
                      <a:r>
                        <a:rPr kumimoji="0" lang="en-US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e-mail </a:t>
                      </a:r>
                      <a:r>
                        <a:rPr kumimoji="0" lang="th-TH" sz="2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ตามที่มหาวิทยาลัยฯ ได้ระบุไว้ในเอกสารใบสมัคร </a:t>
                      </a:r>
                    </a:p>
                    <a:p>
                      <a:pPr algn="just"/>
                      <a:endParaRPr kumimoji="0" lang="th-TH" sz="2800" b="1" u="none" strike="noStrike" kern="1200" cap="small" spc="25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011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4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513F-9DEB-4653-96D5-803896C3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3224"/>
            <a:ext cx="10058400" cy="739472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กำหนดบุคคลผู้มีสิทธิเข้าใช้งานในระบบ </a:t>
            </a:r>
            <a:r>
              <a:rPr lang="en-US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KTB Corporate Online</a:t>
            </a:r>
            <a:endParaRPr lang="th-TH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32D7A3-5FB3-483B-A369-C833EAAEA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869563"/>
              </p:ext>
            </p:extLst>
          </p:nvPr>
        </p:nvGraphicFramePr>
        <p:xfrm>
          <a:off x="149469" y="1192696"/>
          <a:ext cx="11808069" cy="531726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808069">
                  <a:extLst>
                    <a:ext uri="{9D8B030D-6E8A-4147-A177-3AD203B41FA5}">
                      <a16:colId xmlns:a16="http://schemas.microsoft.com/office/drawing/2014/main" val="3804633028"/>
                    </a:ext>
                  </a:extLst>
                </a:gridCol>
              </a:tblGrid>
              <a:tr h="1381714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ให้หัวหน้าหน้าหน่วยงานหรือผู้ที่ได้รับมอบหมายมีคำสั่งเป็นลายลักษณ์อักษรแต่งตั้งบุคคลเพื่อปฏิบัติหน้าที่เป็นผู้ดูแลระบบ (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Administrator) </a:t>
                      </a:r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และบุคคลที่ต้องปฏิบัติหน้าที่เป็นผู้ใช้งานในระบบ (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User) </a:t>
                      </a:r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โดยแบ่งเป็น </a:t>
                      </a:r>
                    </a:p>
                    <a:p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1.1 ผู้ดูแลระบบ (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Administrator) </a:t>
                      </a:r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ประกอบด้วย</a:t>
                      </a:r>
                    </a:p>
                    <a:p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1. (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Administrator </a:t>
                      </a:r>
                      <a:r>
                        <a:rPr lang="en-US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MaKer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 </a:t>
                      </a:r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มีอำนาจหน้าที่เป็นผู้บันทึกรายละเอียดผู้เข้าใช้งานในระบบ (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User) </a:t>
                      </a:r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กำหนดสิทธิในหน้าที่ในการทำรายการของผู้ใช้งานในระบบรายบุคคล</a:t>
                      </a:r>
                    </a:p>
                    <a:p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2. (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Administrator Authorizer) </a:t>
                      </a:r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มีอำนาจหน้าที่ตรวจสอบความถูกต้อง และอนุมัติการเพิ่มหรือลดสิทธิ และหน้าที่ในการทำรายการของผู้ใช้งานในระบบรายบุคคลตามข้อมูลที่ (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Administrator </a:t>
                      </a:r>
                      <a:r>
                        <a:rPr lang="en-US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MaKer</a:t>
                      </a:r>
                      <a:r>
                        <a:rPr lang="en-US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 </a:t>
                      </a:r>
                      <a:r>
                        <a:rPr lang="th-TH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บันทึกเข้าสู่ระบบ</a:t>
                      </a:r>
                    </a:p>
                    <a:p>
                      <a:endParaRPr lang="th-TH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80568"/>
                  </a:ext>
                </a:extLst>
              </a:tr>
              <a:tr h="732793">
                <a:tc>
                  <a:txBody>
                    <a:bodyPr/>
                    <a:lstStyle/>
                    <a:p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1.2 ผู้ใช้งานในระบบ(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User)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ประกอบด้วย </a:t>
                      </a:r>
                    </a:p>
                    <a:p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1. 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 </a:t>
                      </a:r>
                      <a:r>
                        <a:rPr kumimoji="0" lang="en-US" sz="1800" b="1" u="none" strike="noStrike" kern="1200" cap="small" spc="25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MaKer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มีหน้าที่เป็นผู้ทำรายการขอโอนเงิน พร้อมทั้งตรวจสอบความถูกต้องของรายการดังกล่าว ซึ่งระบุจำนวนเงินตามประเภทรายการค่าใช้จ่าย ก่อนนำส่งรายการให้กับ (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 Authorizer)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เพื่ออนุมัติการโอนเงิน และเมื่อได้รับแจ้งการอนุมัติแล้วให้พิมพ์รายงานสรุปผลการโอนเงิน (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Detail Report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Summary Report/Transaction History)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และรายงานสรุปความเคลื่อนไหวทางบัญชี (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e-Statement/Account information)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เพื่อใช้เป็นหลักฐานในการตรวจสอบต่อไป</a:t>
                      </a:r>
                    </a:p>
                    <a:p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2. 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 Authorizer 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มีหน้าที่ตรวจสอบความถูกต้องของข้อมูลรายการโอนเงินและอนุมัติรายการโอนเงิน</a:t>
                      </a:r>
                    </a:p>
                    <a:p>
                      <a:endParaRPr kumimoji="0" lang="th-TH" sz="1800" b="1" u="none" strike="noStrike" kern="1200" cap="small" spc="25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011565"/>
                  </a:ext>
                </a:extLst>
              </a:tr>
              <a:tr h="1293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2.เมื่อได้รับคำสั่งแต่งตั้งแล้ว ให้ผู้ใช้งานในระบบ (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User)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แจ้งข้อมูลผู้ปฏิบัติหน้าที่ 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 Maker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User Authorizer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เพื่อส่งให้ผู้ดูแลระบบ (</a:t>
                      </a:r>
                      <a:r>
                        <a:rPr kumimoji="0" lang="en-US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Company Administrator) </a:t>
                      </a:r>
                      <a:r>
                        <a:rPr kumimoji="0" lang="th-TH" sz="1800" b="1" u="none" strike="noStrike" kern="1200" cap="small" spc="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ดำเนินกำหนดสิทธิผู้ใช้งานในระบบ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75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207</TotalTime>
  <Words>1188</Words>
  <Application>Microsoft Office PowerPoint</Application>
  <PresentationFormat>Widescreen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Angsana New</vt:lpstr>
      <vt:lpstr>Arial</vt:lpstr>
      <vt:lpstr>Calibri</vt:lpstr>
      <vt:lpstr>Cordia New</vt:lpstr>
      <vt:lpstr>TH SarabunIT๙</vt:lpstr>
      <vt:lpstr>TH SarabunPSK</vt:lpstr>
      <vt:lpstr>Times New Roman</vt:lpstr>
      <vt:lpstr>Tw Cen MT</vt:lpstr>
      <vt:lpstr>Droplet</vt:lpstr>
      <vt:lpstr>                              การจ่ายเงินผ่านระบบอิเล็กทรอนิกส์  KTB CoPERATE Online   </vt:lpstr>
      <vt:lpstr>วัตถุประสงค์ </vt:lpstr>
      <vt:lpstr>  ประโยชน์ที่ได้รับ  </vt:lpstr>
      <vt:lpstr>ขั้นตอนการเบิกจ่ายเงินผ่านระบบอิเล็กทรอนิกส์  KTB CORPerAte Online มี 9 ขั้นตอน ดังนี้</vt:lpstr>
      <vt:lpstr>ขั้นตอนการเบิกจ่ายเงินผ่านระบบอิเล็กทรอนิกส์  KTB CORPerAte Online มี 9 ขั้นตอน ดังนี้</vt:lpstr>
      <vt:lpstr>ขั้นตอนการเบิกจ่ายเงินผ่านระบบอิเล็กทรอนิกส์  KTB CORPerAte Online มี 9 ขั้นตอน ดังนี้</vt:lpstr>
      <vt:lpstr>การสมัครเข้าใช้บริการระบบ KTB Corporate Online</vt:lpstr>
      <vt:lpstr>การสมัครเข้าใช้บริการระบบ KTB Corporate Online</vt:lpstr>
      <vt:lpstr>การกำหนดบุคคลผู้มีสิทธิเข้าใช้งานในระบบ KTB Corporate Online</vt:lpstr>
      <vt:lpstr>การกำหนดบุคคลผู้มีสิทธิเข้าใช้งานในระบบ KTB Corporate Online</vt:lpstr>
      <vt:lpstr> กระบวนการปฏิบัติงานด้านการจ่ายเงิน ในระบบ KTB Corporate Online ผู้ใช้งานในระบบที่เกี่ยวข้อง </vt:lpstr>
      <vt:lpstr>เอกสาร/ขั้นตอนการสมัครใช้บริการ </vt:lpstr>
      <vt:lpstr>ส่วนการเงินและบัญชี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การเบิกจ่ายเงินกองทุน สำนักวิชา และวิทยาลัย</dc:title>
  <dc:creator>ANANTDET SRIRAPHORN</dc:creator>
  <cp:lastModifiedBy>Admin</cp:lastModifiedBy>
  <cp:revision>36</cp:revision>
  <cp:lastPrinted>2018-12-19T01:55:09Z</cp:lastPrinted>
  <dcterms:created xsi:type="dcterms:W3CDTF">2018-12-18T14:26:08Z</dcterms:created>
  <dcterms:modified xsi:type="dcterms:W3CDTF">2023-04-19T04:59:39Z</dcterms:modified>
</cp:coreProperties>
</file>