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98" r:id="rId2"/>
    <p:sldId id="266" r:id="rId3"/>
    <p:sldId id="257" r:id="rId4"/>
    <p:sldId id="260" r:id="rId5"/>
    <p:sldId id="320" r:id="rId6"/>
    <p:sldId id="318" r:id="rId7"/>
    <p:sldId id="293" r:id="rId8"/>
    <p:sldId id="294" r:id="rId9"/>
    <p:sldId id="295" r:id="rId10"/>
    <p:sldId id="296" r:id="rId11"/>
    <p:sldId id="303" r:id="rId12"/>
    <p:sldId id="301" r:id="rId13"/>
    <p:sldId id="302" r:id="rId14"/>
    <p:sldId id="307" r:id="rId15"/>
    <p:sldId id="304" r:id="rId16"/>
    <p:sldId id="321" r:id="rId17"/>
    <p:sldId id="312" r:id="rId18"/>
    <p:sldId id="313" r:id="rId19"/>
    <p:sldId id="314" r:id="rId20"/>
    <p:sldId id="315" r:id="rId21"/>
    <p:sldId id="316" r:id="rId22"/>
    <p:sldId id="306" r:id="rId23"/>
    <p:sldId id="310" r:id="rId24"/>
    <p:sldId id="271" r:id="rId25"/>
    <p:sldId id="259" r:id="rId26"/>
  </p:sldIdLst>
  <p:sldSz cx="9144000" cy="6858000" type="screen4x3"/>
  <p:notesSz cx="6797675" cy="9926638"/>
  <p:embeddedFontLst>
    <p:embeddedFont>
      <p:font typeface="Angsana New" pitchFamily="18" charset="-34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Cordia New" pitchFamily="34" charset="-34"/>
      <p:regular r:id="rId37"/>
      <p:bold r:id="rId38"/>
      <p:italic r:id="rId39"/>
      <p:boldItalic r:id="rId40"/>
    </p:embeddedFont>
    <p:embeddedFont>
      <p:font typeface="PSL MethineeSP" charset="-34"/>
      <p:regular r:id="rId41"/>
      <p:bold r:id="rId42"/>
      <p:italic r:id="rId43"/>
      <p:boldItalic r:id="rId44"/>
    </p:embeddedFont>
    <p:embeddedFont>
      <p:font typeface="Calibri Light" charset="0"/>
      <p:regular r:id="rId45"/>
      <p: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36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FF906-0D69-4016-B87C-A8A946FBF46D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8DFFC-5B4D-416A-8CC7-1DCF4BCD53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683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AF617-5F8C-47CF-BDDA-F2B2C8A53595}" type="datetimeFigureOut">
              <a:rPr lang="th-TH" smtClean="0"/>
              <a:pPr/>
              <a:t>14/01/63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8B1DE-6EB3-48B2-A4AF-5BAA0B8D8AF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94390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79" y="3765665"/>
            <a:ext cx="7007629" cy="2427317"/>
          </a:xfrm>
        </p:spPr>
        <p:txBody>
          <a:bodyPr anchor="b">
            <a:normAutofit/>
          </a:bodyPr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SL MethineeSP" panose="02020603050405020304" pitchFamily="18" charset="-34"/>
                <a:cs typeface="PSL MethineeSP" panose="02020603050405020304" pitchFamily="18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1804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9" y="224444"/>
            <a:ext cx="8578734" cy="939339"/>
          </a:xfrm>
        </p:spPr>
        <p:txBody>
          <a:bodyPr>
            <a:normAutofit/>
          </a:bodyPr>
          <a:lstStyle>
            <a:lvl1pPr>
              <a:defRPr sz="45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MethineeSP" panose="02020603050405020304" pitchFamily="18" charset="-34"/>
                <a:cs typeface="PSL MethineeSP" panose="02020603050405020304" pitchFamily="18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8" y="1454726"/>
            <a:ext cx="8578734" cy="5178829"/>
          </a:xfrm>
        </p:spPr>
        <p:txBody>
          <a:bodyPr>
            <a:normAutofit/>
          </a:bodyPr>
          <a:lstStyle>
            <a:lvl1pPr>
              <a:defRPr sz="3200">
                <a:latin typeface="PSL MethineeSP" panose="02020603050405020304" pitchFamily="18" charset="-34"/>
                <a:cs typeface="PSL MethineeSP" panose="02020603050405020304" pitchFamily="18" charset="-34"/>
              </a:defRPr>
            </a:lvl1pPr>
            <a:lvl2pPr>
              <a:defRPr sz="2800">
                <a:latin typeface="PSL MethineeSP" panose="02020603050405020304" pitchFamily="18" charset="-34"/>
                <a:cs typeface="PSL MethineeSP" panose="02020603050405020304" pitchFamily="18" charset="-34"/>
              </a:defRPr>
            </a:lvl2pPr>
            <a:lvl3pPr>
              <a:defRPr sz="2400">
                <a:latin typeface="PSL MethineeSP" panose="02020603050405020304" pitchFamily="18" charset="-34"/>
                <a:cs typeface="PSL MethineeSP" panose="02020603050405020304" pitchFamily="18" charset="-34"/>
              </a:defRPr>
            </a:lvl3pPr>
            <a:lvl4pPr>
              <a:defRPr sz="2000">
                <a:latin typeface="PSL MethineeSP" panose="02020603050405020304" pitchFamily="18" charset="-34"/>
                <a:cs typeface="PSL MethineeSP" panose="02020603050405020304" pitchFamily="18" charset="-34"/>
              </a:defRPr>
            </a:lvl4pPr>
            <a:lvl5pPr>
              <a:defRPr sz="2000">
                <a:latin typeface="PSL MethineeSP" panose="02020603050405020304" pitchFamily="18" charset="-34"/>
                <a:cs typeface="PSL MethineeSP" panose="02020603050405020304" pitchFamily="18" charset="-34"/>
              </a:defRPr>
            </a:lvl5pPr>
          </a:lstStyle>
          <a:p>
            <a:pPr lvl="0"/>
            <a:r>
              <a:rPr lang="th-TH" dirty="0"/>
              <a:t>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659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9EA6-EFD6-4206-8E45-E04B3E02D255}" type="datetimeFigureOut">
              <a:rPr lang="th-TH" smtClean="0"/>
              <a:pPr/>
              <a:t>14/01/63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6DB0-36FE-49FC-B4B9-FE60A352C8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22785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1917" y="3258184"/>
            <a:ext cx="248016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th-TH" b="1" dirty="0" smtClean="0">
                <a:solidFill>
                  <a:schemeClr val="bg1"/>
                </a:solidFill>
              </a:rPr>
              <a:t>ส่วนการเงินและบัญชียินดีต้อนรับ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0670" y="1460665"/>
            <a:ext cx="61276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ส่วนการเงินและบัญชี </a:t>
            </a:r>
            <a:b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</a:b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j-cs"/>
              </a:rPr>
              <a:t>ยินดีต้อนรับ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j-cs"/>
            </a:endParaRPr>
          </a:p>
        </p:txBody>
      </p:sp>
      <p:pic>
        <p:nvPicPr>
          <p:cNvPr id="10" name="ตัวแทนเนื้อหา 4">
            <a:extLst>
              <a:ext uri="{FF2B5EF4-FFF2-40B4-BE49-F238E27FC236}">
                <a16:creationId xmlns:a16="http://schemas.microsoft.com/office/drawing/2014/main" xmlns="" id="{163094A1-2C09-42FF-AD38-8F7AE059F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39"/>
            <a:ext cx="9163385" cy="6872539"/>
          </a:xfrm>
        </p:spPr>
      </p:pic>
      <p:sp>
        <p:nvSpPr>
          <p:cNvPr id="12" name="Rectangle 11"/>
          <p:cNvSpPr/>
          <p:nvPr/>
        </p:nvSpPr>
        <p:spPr>
          <a:xfrm>
            <a:off x="2231389" y="1019921"/>
            <a:ext cx="48938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ส่วนการเงินและบัญชี</a:t>
            </a:r>
          </a:p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ยินดีต้อนรับ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ตัวอย่างการจัดเก็บเอกสาร</a:t>
            </a:r>
            <a:endParaRPr lang="th-TH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+mj-cs"/>
            </a:endParaRPr>
          </a:p>
        </p:txBody>
      </p:sp>
      <p:pic>
        <p:nvPicPr>
          <p:cNvPr id="3076" name="Picture 4" descr="C:\Documents and Settings\Admin\Desktop\S__2368716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592" b="11321"/>
          <a:stretch>
            <a:fillRect/>
          </a:stretch>
        </p:blipFill>
        <p:spPr bwMode="auto">
          <a:xfrm>
            <a:off x="1591294" y="1294410"/>
            <a:ext cx="5830784" cy="48332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14452" y="5142016"/>
            <a:ext cx="1460665" cy="285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แนวทางการปฏิบัติงานด้านรายงานการเงิน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79" y="1080779"/>
            <a:ext cx="8707828" cy="435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3758" y="5687958"/>
            <a:ext cx="870461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tx1"/>
                </a:solidFill>
                <a:cs typeface="+mj-cs"/>
              </a:rPr>
              <a:t>สมุดรับ-จ่าย ของปีงบประมาณใหม่ ให้ยกยอดเฉพาะรายการสินทรัพย์ ณ วันที่ 30 ก.ย.62 ไปตั้งต้นเท่านั้น ส่วนค่าใช่จ่ายและรายได้ให้เริ่มบันทึกของปีงบประมาณใหม่</a:t>
            </a:r>
            <a:endParaRPr lang="th-TH" sz="3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431969" y="5450774"/>
            <a:ext cx="261257" cy="261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ounded Rectangle 15"/>
          <p:cNvSpPr/>
          <p:nvPr/>
        </p:nvSpPr>
        <p:spPr>
          <a:xfrm>
            <a:off x="2921330" y="5153892"/>
            <a:ext cx="1306285" cy="237506"/>
          </a:xfrm>
          <a:prstGeom prst="roundRect">
            <a:avLst/>
          </a:prstGeom>
          <a:solidFill>
            <a:srgbClr val="C00000">
              <a:alpha val="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321" y="236011"/>
            <a:ext cx="7996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แนวทางการปฏิบัติงานด้านรายงานการเงิน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589"/>
          <a:stretch>
            <a:fillRect/>
          </a:stretch>
        </p:blipFill>
        <p:spPr bwMode="auto">
          <a:xfrm>
            <a:off x="603020" y="1140026"/>
            <a:ext cx="4087734" cy="446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396343" y="5011386"/>
            <a:ext cx="938150" cy="510639"/>
          </a:xfrm>
          <a:prstGeom prst="ellipse">
            <a:avLst/>
          </a:prstGeom>
          <a:solidFill>
            <a:srgbClr val="FF0000">
              <a:alpha val="0"/>
            </a:srgb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2639" y="3598225"/>
            <a:ext cx="3752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rgbClr val="CC3300"/>
                </a:solidFill>
                <a:cs typeface="+mj-cs"/>
              </a:rPr>
              <a:t>นำตัวเลขที่เป็นรายได้สูงกว่าค่าใช้จ่ายของปีเก่า(1,100)ไปเป็นรายได้สูง(ต่ำ)กว่าค่าใช้จ่ายสะสมในงบแสดงฐานะการเงินของปีใหม่ </a:t>
            </a:r>
            <a:endParaRPr lang="th-TH" sz="3000" b="1" dirty="0">
              <a:solidFill>
                <a:srgbClr val="CC3300"/>
              </a:solidFill>
              <a:cs typeface="+mj-cs"/>
            </a:endParaRPr>
          </a:p>
        </p:txBody>
      </p:sp>
      <p:cxnSp>
        <p:nvCxnSpPr>
          <p:cNvPr id="16" name="Straight Arrow Connector 15"/>
          <p:cNvCxnSpPr>
            <a:stCxn id="9" idx="6"/>
          </p:cNvCxnSpPr>
          <p:nvPr/>
        </p:nvCxnSpPr>
        <p:spPr>
          <a:xfrm flipV="1">
            <a:off x="4334493" y="4726379"/>
            <a:ext cx="676893" cy="540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508" y="176943"/>
            <a:ext cx="8578734" cy="9393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แนวทางการปฏิบัติงานด้านรายงานการเงิน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922" y="917289"/>
            <a:ext cx="5403273" cy="52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537200" y="5105400"/>
            <a:ext cx="10541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แนวทางการปฏิบัติงานด้านรายงานการเงิน</a:t>
            </a:r>
            <a:endParaRPr lang="th-TH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การจัดส่งรายงานทางการเงินมายังส่วนการเงินและบัญชี ซึ่งประกอบด้วย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	งบแสดงฐานะการเงิน(แสดงสินทรัพย์ หนี้สิน ทุน)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	งบแสดงผลการดำเนิน(แสดงรายได้ ค่าใช้จ่าย)</a:t>
            </a:r>
          </a:p>
          <a:p>
            <a:pPr>
              <a:buNone/>
            </a:pPr>
            <a:endParaRPr lang="th-TH" sz="1000" b="1" dirty="0" smtClean="0">
              <a:solidFill>
                <a:schemeClr val="accent2">
                  <a:lumMod val="50000"/>
                </a:schemeClr>
              </a:solidFill>
              <a:cs typeface="+mj-cs"/>
            </a:endParaRPr>
          </a:p>
          <a:p>
            <a:pPr>
              <a:buNone/>
            </a:pP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กำหนดจัดส่งสองครั้ง/ปีงบประมาณ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ครั้งที่ 1 งวดครึ่งปี(ตุลาคม-มีนาคม) กำหนดส่งภายในวันที่ 20 เมษายน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ครั้งที่ 2 งวดประจำปี(ตุลาคม-กันยายน) กำหนดส่งภายในวันที่ 20 ตุลาคม</a:t>
            </a:r>
            <a:endParaRPr lang="th-TH" b="1" dirty="0">
              <a:solidFill>
                <a:schemeClr val="accent2">
                  <a:lumMod val="50000"/>
                </a:schemeClr>
              </a:solidFill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15900"/>
            <a:ext cx="8585893" cy="947883"/>
          </a:xfrm>
        </p:spPr>
        <p:txBody>
          <a:bodyPr/>
          <a:lstStyle/>
          <a:p>
            <a:pPr algn="ctr"/>
            <a:r>
              <a:rPr lang="th-TH" dirty="0" smtClean="0">
                <a:solidFill>
                  <a:srgbClr val="CC3300"/>
                </a:solidFill>
                <a:effectLst/>
                <a:cs typeface="+mj-cs"/>
              </a:rPr>
              <a:t>แบบฟอร์มการรับ/เบิกจ่ายเงิน</a:t>
            </a:r>
            <a:endParaRPr lang="th-TH" dirty="0">
              <a:solidFill>
                <a:srgbClr val="CC3300"/>
              </a:solidFill>
              <a:effectLst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7068" y="2294572"/>
            <a:ext cx="6096774" cy="3841669"/>
          </a:xfrm>
        </p:spPr>
        <p:txBody>
          <a:bodyPr>
            <a:normAutofit/>
          </a:bodyPr>
          <a:lstStyle/>
          <a:p>
            <a:pPr lvl="1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ใบสำคัญทั่วไปสำหรับบันทึกบัญชีรับ จ่าย ยืม คืน</a:t>
            </a:r>
          </a:p>
          <a:p>
            <a:pPr lvl="1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ใบเบิก/ใบสำคัญจ่าย</a:t>
            </a:r>
          </a:p>
          <a:p>
            <a:pPr lvl="1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ใบยืมเงินทดรอง</a:t>
            </a:r>
          </a:p>
          <a:p>
            <a:pPr lvl="1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ใบคืนเงินทดรอง</a:t>
            </a:r>
          </a:p>
          <a:p>
            <a:pPr lvl="1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ใบรับรองแทนใบเสร็จรับเงิน</a:t>
            </a:r>
          </a:p>
          <a:p>
            <a:pPr lvl="1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ใบสำคัญรับ</a:t>
            </a:r>
          </a:p>
          <a:p>
            <a:pPr lvl="1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รายงานการเดินทางไปปฏิบัติงาน</a:t>
            </a:r>
          </a:p>
          <a:p>
            <a:pPr lvl="1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cs typeface="+mj-cs"/>
              </a:rPr>
              <a:t>ใบแจ้งความประสงค์บริจาค</a:t>
            </a:r>
            <a:endParaRPr lang="th-TH" b="1" dirty="0">
              <a:solidFill>
                <a:schemeClr val="accent5">
                  <a:lumMod val="50000"/>
                </a:schemeClr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62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rgbClr val="002060"/>
                </a:solidFill>
                <a:cs typeface="+mj-cs"/>
              </a:rPr>
              <a:t>เพื่อให้แบบฟอร์มในการเบิกจ่ายเงิน/รับเงินบริจาค มีรูปแบบที่เป็นมาตรฐานเดียวกัน</a:t>
            </a:r>
          </a:p>
          <a:p>
            <a:r>
              <a:rPr lang="th-TH" sz="3000" b="1" dirty="0" smtClean="0">
                <a:solidFill>
                  <a:srgbClr val="002060"/>
                </a:solidFill>
                <a:cs typeface="+mj-cs"/>
              </a:rPr>
              <a:t>ส่วนการเงินและบัญชีจึงได้จัดทำแบบฟอร์มดังนี้</a:t>
            </a:r>
            <a:endParaRPr lang="th-TH" sz="3000" b="1" dirty="0">
              <a:solidFill>
                <a:srgbClr val="002060"/>
              </a:solidFill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S__238051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574" y="412125"/>
            <a:ext cx="4718051" cy="62349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S__238190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2" t="1963" r="2047"/>
          <a:stretch>
            <a:fillRect/>
          </a:stretch>
        </p:blipFill>
        <p:spPr bwMode="auto">
          <a:xfrm>
            <a:off x="2347416" y="199249"/>
            <a:ext cx="4653886" cy="65157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48" b="2787"/>
          <a:stretch>
            <a:fillRect/>
          </a:stretch>
        </p:blipFill>
        <p:spPr bwMode="auto">
          <a:xfrm>
            <a:off x="2070100" y="189139"/>
            <a:ext cx="4902199" cy="64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500" y="296048"/>
            <a:ext cx="4631400" cy="656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966116" y="3280877"/>
            <a:ext cx="3734621" cy="1630631"/>
          </a:xfrm>
        </p:spPr>
        <p:txBody>
          <a:bodyPr>
            <a:normAutofit lnSpcReduction="10000"/>
          </a:bodyPr>
          <a:lstStyle/>
          <a:p>
            <a:pPr lvl="0">
              <a:buNone/>
              <a:defRPr/>
            </a:pPr>
            <a:r>
              <a:rPr lang="th-TH" b="1" dirty="0" smtClean="0">
                <a:solidFill>
                  <a:srgbClr val="FF0000"/>
                </a:solidFill>
                <a:cs typeface="+mj-cs"/>
              </a:rPr>
              <a:t>วันศุกร์ที่ 24 มกราคม 2563</a:t>
            </a:r>
          </a:p>
          <a:p>
            <a:pPr lvl="0">
              <a:buNone/>
              <a:defRPr/>
            </a:pPr>
            <a:r>
              <a:rPr lang="th-TH" b="1" dirty="0" smtClean="0">
                <a:solidFill>
                  <a:srgbClr val="FF0000"/>
                </a:solidFill>
                <a:cs typeface="+mj-cs"/>
              </a:rPr>
              <a:t>ณ ห้องโมคลาน อาคารบริหาร</a:t>
            </a:r>
          </a:p>
          <a:p>
            <a:pPr lvl="0">
              <a:buNone/>
              <a:defRPr/>
            </a:pPr>
            <a:r>
              <a:rPr lang="th-TH" b="1" dirty="0" smtClean="0">
                <a:solidFill>
                  <a:srgbClr val="FF0000"/>
                </a:solidFill>
                <a:cs typeface="+mj-cs"/>
              </a:rPr>
              <a:t>เวลา 09.00-12.00 น.</a:t>
            </a:r>
            <a:endParaRPr lang="th-TH" dirty="0">
              <a:solidFill>
                <a:srgbClr val="66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025" y="723037"/>
            <a:ext cx="75080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การแลกเปลี่ยนเรียนรู้</a:t>
            </a:r>
            <a:b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</a:b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ด้านการเงินและบัญชีกองทุนสำนักวิชา</a:t>
            </a:r>
            <a:endParaRPr lang="th-TH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365" b="3956"/>
          <a:stretch>
            <a:fillRect/>
          </a:stretch>
        </p:blipFill>
        <p:spPr bwMode="auto">
          <a:xfrm>
            <a:off x="2451100" y="192597"/>
            <a:ext cx="4771772" cy="630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119"/>
          <a:stretch>
            <a:fillRect/>
          </a:stretch>
        </p:blipFill>
        <p:spPr bwMode="auto">
          <a:xfrm>
            <a:off x="2387600" y="287277"/>
            <a:ext cx="4785129" cy="63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__237928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844" b="1985"/>
          <a:stretch>
            <a:fillRect/>
          </a:stretch>
        </p:blipFill>
        <p:spPr>
          <a:xfrm>
            <a:off x="2298700" y="177800"/>
            <a:ext cx="4927600" cy="647325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70"/>
          <a:stretch>
            <a:fillRect/>
          </a:stretch>
        </p:blipFill>
        <p:spPr bwMode="auto">
          <a:xfrm>
            <a:off x="2590058" y="292100"/>
            <a:ext cx="4599693" cy="63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ถาม-ตอบ_14021305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1099" y="929807"/>
            <a:ext cx="5781675" cy="2114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492B7F6-C96B-4D37-A44E-49C19EC3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xmlns="" id="{163094A1-2C09-42FF-AD38-8F7AE059F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385" cy="6872539"/>
          </a:xfr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xmlns="" id="{8E164382-1B42-48A6-98C3-08D19A58B31C}"/>
              </a:ext>
            </a:extLst>
          </p:cNvPr>
          <p:cNvSpPr txBox="1">
            <a:spLocks/>
          </p:cNvSpPr>
          <p:nvPr/>
        </p:nvSpPr>
        <p:spPr>
          <a:xfrm>
            <a:off x="232758" y="573582"/>
            <a:ext cx="8703426" cy="1645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MethineeSP" panose="02020603050405020304" pitchFamily="18" charset="-34"/>
                <a:ea typeface="+mj-ea"/>
                <a:cs typeface="PSL MethineeSP" panose="02020603050405020304" pitchFamily="18" charset="-34"/>
              </a:defRPr>
            </a:lvl1pPr>
          </a:lstStyle>
          <a:p>
            <a:pPr algn="ctr"/>
            <a:r>
              <a:rPr lang="th-TH" sz="10000" dirty="0"/>
              <a:t>ขอขอบคุณ</a:t>
            </a:r>
          </a:p>
        </p:txBody>
      </p:sp>
    </p:spTree>
    <p:extLst>
      <p:ext uri="{BB962C8B-B14F-4D97-AF65-F5344CB8AC3E}">
        <p14:creationId xmlns="" xmlns:p14="http://schemas.microsoft.com/office/powerpoint/2010/main" val="304686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D73647F-586B-4285-BE16-A7C48B0C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696" y="415451"/>
            <a:ext cx="3313216" cy="14252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th-TH" sz="4400" dirty="0" smtClean="0">
                <a:solidFill>
                  <a:srgbClr val="6600CC"/>
                </a:solidFill>
              </a:rPr>
              <a:t/>
            </a:r>
            <a:br>
              <a:rPr lang="th-TH" sz="4400" dirty="0" smtClean="0">
                <a:solidFill>
                  <a:srgbClr val="6600CC"/>
                </a:solidFill>
              </a:rPr>
            </a:br>
            <a:r>
              <a:rPr lang="th-TH" sz="2000" dirty="0" smtClean="0">
                <a:solidFill>
                  <a:srgbClr val="6600CC"/>
                </a:solidFill>
              </a:rPr>
              <a:t/>
            </a:r>
            <a:br>
              <a:rPr lang="th-TH" sz="2000" dirty="0" smtClean="0">
                <a:solidFill>
                  <a:srgbClr val="6600CC"/>
                </a:solidFill>
              </a:rPr>
            </a:br>
            <a:r>
              <a:rPr lang="th-TH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เนื้อหา</a:t>
            </a:r>
            <a:r>
              <a:rPr lang="th-TH" sz="54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/>
            </a:r>
            <a:br>
              <a:rPr lang="th-TH" sz="54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</a:br>
            <a:endParaRPr lang="th-TH" sz="54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454FA30-8657-42CD-9B0A-15B8E3565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889" y="2088107"/>
            <a:ext cx="6346209" cy="3466532"/>
          </a:xfrm>
        </p:spPr>
        <p:txBody>
          <a:bodyPr>
            <a:normAutofit/>
          </a:bodyPr>
          <a:lstStyle/>
          <a:p>
            <a:pPr lvl="0"/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แนวทางการปฏิบัติงานด้านการเงินและบัญชี</a:t>
            </a:r>
            <a:endParaRPr lang="th-TH" b="1" dirty="0" smtClean="0">
              <a:solidFill>
                <a:srgbClr val="6600CC"/>
              </a:solidFill>
              <a:cs typeface="+mj-cs"/>
            </a:endParaRPr>
          </a:p>
          <a:p>
            <a:pPr lvl="0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รายงานการเงินประจำปี 2562  </a:t>
            </a:r>
          </a:p>
          <a:p>
            <a:pPr lvl="0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การจัดเก็บเอกสารทางการเงินและบัญชี</a:t>
            </a:r>
          </a:p>
          <a:p>
            <a:pPr lvl="0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แนวทางการปฏิบัติงานด้านรายงานการเงิน</a:t>
            </a:r>
          </a:p>
          <a:p>
            <a:pPr lvl="0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แบบฟอร์มการรับ/การเบิกจ่ายเงิน 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แลกเปลี่ยนปัญหาอุปสรรค/ข้อเสนอแนะ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1140447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758" y="378823"/>
            <a:ext cx="8578734" cy="939339"/>
          </a:xfrm>
        </p:spPr>
        <p:txBody>
          <a:bodyPr>
            <a:normAutofit/>
          </a:bodyPr>
          <a:lstStyle/>
          <a:p>
            <a:pPr algn="ctr"/>
            <a:r>
              <a:rPr lang="th-TH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วัตถุประสงค์ในการจัดแลกเปลี่ยนเรียนรู้</a:t>
            </a:r>
            <a:endParaRPr lang="en-US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5508" y="1680358"/>
            <a:ext cx="8578734" cy="32004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dirty="0" smtClean="0">
                <a:solidFill>
                  <a:srgbClr val="6600CC"/>
                </a:solidFill>
                <a:cs typeface="+mj-cs"/>
              </a:rPr>
              <a:t>  </a:t>
            </a:r>
            <a:r>
              <a:rPr lang="th-TH" b="1" dirty="0" smtClean="0">
                <a:solidFill>
                  <a:srgbClr val="0070C0"/>
                </a:solidFill>
                <a:cs typeface="+mj-cs"/>
              </a:rPr>
              <a:t>1</a:t>
            </a:r>
            <a:r>
              <a:rPr lang="th-TH" dirty="0" smtClean="0">
                <a:solidFill>
                  <a:srgbClr val="0070C0"/>
                </a:solidFill>
                <a:cs typeface="+mj-cs"/>
              </a:rPr>
              <a:t>. </a:t>
            </a:r>
            <a:r>
              <a:rPr lang="th-TH" b="1" dirty="0" smtClean="0">
                <a:solidFill>
                  <a:srgbClr val="0070C0"/>
                </a:solidFill>
                <a:cs typeface="+mj-cs"/>
              </a:rPr>
              <a:t>เพื่อสร้างความรู้ความเข้าใจ สรุปปัญหา อุปสรรค ในการดำเนินการ  </a:t>
            </a: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  <a:cs typeface="+mj-cs"/>
              </a:rPr>
              <a:t>      เรื่องการเงินและบัญชี</a:t>
            </a: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  <a:cs typeface="+mj-cs"/>
              </a:rPr>
              <a:t>  2. เพื่อความถูกต้องและความรวดเร็วในการปฏิบัติงาน</a:t>
            </a: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  <a:cs typeface="+mj-cs"/>
              </a:rPr>
              <a:t>  3. ผู้ปฏิบัติงานสามารถวางแผนและกำหนดแนวทางการปฏิบัติงานด้าน   </a:t>
            </a: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  <a:cs typeface="+mj-cs"/>
              </a:rPr>
              <a:t>      การเงินและบัญชีประจำปีงบประมาณ 2563</a:t>
            </a:r>
            <a:br>
              <a:rPr lang="th-TH" b="1" dirty="0" smtClean="0">
                <a:solidFill>
                  <a:srgbClr val="0070C0"/>
                </a:solidFill>
                <a:cs typeface="+mj-cs"/>
              </a:rPr>
            </a:br>
            <a:endParaRPr lang="en-US" b="1" dirty="0" smtClean="0">
              <a:solidFill>
                <a:srgbClr val="0070C0"/>
              </a:solidFill>
              <a:cs typeface="+mj-cs"/>
            </a:endParaRP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01" y="177421"/>
            <a:ext cx="8578734" cy="709684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แนวทางการปฏิบัติงานด้านการเงินและบัญชี</a:t>
            </a:r>
            <a:endParaRPr lang="th-TH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40" y="882672"/>
            <a:ext cx="8578734" cy="51788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b="1" dirty="0" smtClean="0">
                <a:solidFill>
                  <a:schemeClr val="accent1"/>
                </a:solidFill>
                <a:cs typeface="+mj-cs"/>
              </a:rPr>
              <a:t>1.หน่วยงานจัดทำแผนงบประมาณรับจ่ายประจำปีเสนออนุมัติ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1"/>
                </a:solidFill>
                <a:cs typeface="+mj-cs"/>
              </a:rPr>
              <a:t>2.ส่วนการเงินและบัญชีแจ้งเงินอุดหนุนประจำภาคการศึกษา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1"/>
                </a:solidFill>
                <a:cs typeface="+mj-cs"/>
              </a:rPr>
              <a:t>3.สำนักวิชาทำเรื่องขอ</a:t>
            </a:r>
            <a:r>
              <a:rPr lang="th-TH" b="1" smtClean="0">
                <a:solidFill>
                  <a:schemeClr val="accent1"/>
                </a:solidFill>
                <a:cs typeface="+mj-cs"/>
              </a:rPr>
              <a:t>เบิก</a:t>
            </a:r>
            <a:r>
              <a:rPr lang="th-TH" b="1" smtClean="0">
                <a:solidFill>
                  <a:schemeClr val="accent1"/>
                </a:solidFill>
                <a:cs typeface="+mj-cs"/>
              </a:rPr>
              <a:t>เงินอุดหนุน</a:t>
            </a:r>
            <a:r>
              <a:rPr lang="th-TH" b="1" dirty="0" smtClean="0">
                <a:solidFill>
                  <a:schemeClr val="accent1"/>
                </a:solidFill>
                <a:cs typeface="+mj-cs"/>
              </a:rPr>
              <a:t>/บันทึกรับเงินอุดหนุนในสมุดรับ-จ่ายประจำวัน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1"/>
                </a:solidFill>
                <a:cs typeface="+mj-cs"/>
              </a:rPr>
              <a:t>4.สำนักวิชานำเงินไปใช้ตามวัตถุประสงค์</a:t>
            </a:r>
            <a:r>
              <a:rPr lang="en-US" b="1" dirty="0" smtClean="0">
                <a:solidFill>
                  <a:schemeClr val="accent1"/>
                </a:solidFill>
                <a:cs typeface="+mj-cs"/>
              </a:rPr>
              <a:t>  :  </a:t>
            </a:r>
            <a:endParaRPr lang="th-TH" b="1" dirty="0" smtClean="0">
              <a:solidFill>
                <a:schemeClr val="accent1"/>
              </a:solidFill>
              <a:cs typeface="+mj-cs"/>
            </a:endParaRPr>
          </a:p>
          <a:p>
            <a:pPr>
              <a:buNone/>
            </a:pPr>
            <a:r>
              <a:rPr lang="th-TH" b="1" dirty="0" smtClean="0">
                <a:solidFill>
                  <a:schemeClr val="accent1"/>
                </a:solidFill>
                <a:cs typeface="+mj-cs"/>
              </a:rPr>
              <a:t>	4.1 ส่งเรื่องการเบิกจ่ายมายังส่วนการเงินและบัญชีเพื่อตรวจสอบ(ส่วนการเงินจะดำเนินการตรวจสอบภายใน 3 วันทำการ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1"/>
                </a:solidFill>
                <a:cs typeface="+mj-cs"/>
              </a:rPr>
              <a:t>	4.2 สำนักวิชาเบิกจ่ายและบันทึกบัญชีในสมุดรับ-จ่ายประจำวัน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1"/>
                </a:solidFill>
                <a:cs typeface="+mj-cs"/>
              </a:rPr>
              <a:t>	4.3 สิ้นเดือนสรุปยอดเงินและจัดทำรายงานทางการเงิน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1"/>
                </a:solidFill>
                <a:cs typeface="+mj-cs"/>
              </a:rPr>
              <a:t>	4.3 สิ้นปีงบประมาณจัดส่งรายงานการเงินมายังส่วนการเงินและบัญชี</a:t>
            </a:r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รายงานการเงินประจำปี 2562</a:t>
            </a:r>
            <a:br>
              <a:rPr lang="th-TH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</a:br>
            <a:endParaRPr lang="th-TH" dirty="0">
              <a:cs typeface="+mj-cs"/>
            </a:endParaRPr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299259" y="810490"/>
            <a:ext cx="8578734" cy="51788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h-TH" b="1" dirty="0" smtClean="0">
                <a:solidFill>
                  <a:schemeClr val="accent2"/>
                </a:solidFill>
                <a:cs typeface="+mj-cs"/>
              </a:rPr>
              <a:t>ตามประกาศเรื่องหลักเกณฑ์และอัตราการเบิกจ่ายเงินกองทุนสำนักวิชา   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2"/>
                </a:solidFill>
                <a:cs typeface="+mj-cs"/>
              </a:rPr>
              <a:t>     และวิทยาลัย พ.ศ.2561 </a:t>
            </a:r>
          </a:p>
          <a:p>
            <a:pPr>
              <a:buFont typeface="Wingdings" pitchFamily="2" charset="2"/>
              <a:buChar char="Ø"/>
            </a:pPr>
            <a:r>
              <a:rPr lang="th-TH" b="1" dirty="0" smtClean="0">
                <a:solidFill>
                  <a:schemeClr val="accent2"/>
                </a:solidFill>
                <a:cs typeface="+mj-cs"/>
              </a:rPr>
              <a:t>ข้อ 11 ให้จัดทำรายงานการเงินส่งให้ส่วนการเงินและบัญชีภายใน 30 วัน  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2"/>
                </a:solidFill>
                <a:cs typeface="+mj-cs"/>
              </a:rPr>
              <a:t>     นับแต่วันสิ้นปีงบประมาณ </a:t>
            </a:r>
          </a:p>
          <a:p>
            <a:pPr>
              <a:buFont typeface="Wingdings" pitchFamily="2" charset="2"/>
              <a:buChar char="Ø"/>
            </a:pPr>
            <a:r>
              <a:rPr lang="th-TH" b="1" dirty="0" smtClean="0">
                <a:solidFill>
                  <a:schemeClr val="accent2"/>
                </a:solidFill>
                <a:cs typeface="+mj-cs"/>
              </a:rPr>
              <a:t>ข้อ 12 ให้รายงานฐานะการเงินและผลการดำเนินงานประจำปีต่อ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2"/>
                </a:solidFill>
                <a:cs typeface="+mj-cs"/>
              </a:rPr>
              <a:t>     อธิการบดีและสภามหาวิทยาลัยทราบภายใน 90 วันนับแต่วันสิ้น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2"/>
                </a:solidFill>
                <a:cs typeface="+mj-cs"/>
              </a:rPr>
              <a:t>     ปีงบประมาณ </a:t>
            </a:r>
          </a:p>
          <a:p>
            <a:pPr>
              <a:buNone/>
            </a:pPr>
            <a:r>
              <a:rPr lang="th-TH" b="1" dirty="0" smtClean="0">
                <a:solidFill>
                  <a:schemeClr val="accent2"/>
                </a:solidFill>
                <a:cs typeface="+mj-cs"/>
              </a:rPr>
              <a:t>	     ส่วนการเงินและบัญชีได้นำเสนอรายงานดังกล่าวเรียบร้อยตามขั้นตอน แล้วเสร็จเมื่อวันที่ 21 ธันวาคม 2562</a:t>
            </a:r>
            <a:endParaRPr lang="en-US" b="1" dirty="0" smtClean="0">
              <a:solidFill>
                <a:schemeClr val="accent2"/>
              </a:solidFill>
              <a:cs typeface="+mj-cs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670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97996" y="2050596"/>
            <a:ext cx="8362950" cy="329564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dirty="0" smtClean="0">
                <a:solidFill>
                  <a:srgbClr val="6600CC"/>
                </a:solidFill>
              </a:rPr>
              <a:t> </a:t>
            </a:r>
            <a:r>
              <a:rPr lang="th-TH" b="1" dirty="0" smtClean="0">
                <a:solidFill>
                  <a:srgbClr val="6600CC"/>
                </a:solidFill>
                <a:cs typeface="+mj-cs"/>
              </a:rPr>
              <a:t>เพื่อให้เอกสารทางการเงินและบัญชีซึ่งมีปริมาณมากมีการจัดเก็บอย่างเป็นระบบ โดยเอกสารดังกล่าวกำหนดระยะเวลาในการจัดเก็บ 10 ปี เพื่อรอทำลาย แนวการจัดเก็บดังนี้</a:t>
            </a:r>
          </a:p>
          <a:p>
            <a:pPr lvl="0">
              <a:buFont typeface="Wingdings" pitchFamily="2" charset="2"/>
              <a:buChar char="Ø"/>
            </a:pPr>
            <a:r>
              <a:rPr lang="th-TH" b="1" dirty="0" smtClean="0">
                <a:solidFill>
                  <a:srgbClr val="C00000"/>
                </a:solidFill>
                <a:cs typeface="+mj-cs"/>
              </a:rPr>
              <a:t>แยกจัดเก็บเอกสารด้านรับ,จ่าย,คืนเงินยืม มัดหรือร้อยเชือกเรียงตามลำดับวัน เวลา ใส่ลังแล้วทำทะเบียนคุม ระบุปีที่ต้องทำลายเอกสาร</a:t>
            </a:r>
            <a:endParaRPr lang="en-US" dirty="0"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487" y="178129"/>
            <a:ext cx="785849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การจัดเก็บเอกสารทางการเงินและบัญชี</a:t>
            </a:r>
            <a:br>
              <a:rPr lang="th-TH" sz="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</a:br>
            <a:r>
              <a:rPr lang="th-TH" sz="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ของปีงบประมาณเก่า </a:t>
            </a:r>
            <a:endParaRPr lang="th-TH" sz="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7384" y="390698"/>
            <a:ext cx="8578734" cy="939339"/>
          </a:xfrm>
        </p:spPr>
        <p:txBody>
          <a:bodyPr>
            <a:normAutofit/>
          </a:bodyPr>
          <a:lstStyle/>
          <a:p>
            <a:pPr algn="ctr"/>
            <a: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ตัวอย่างการจัดเก็บเอกสาร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+mj-cs"/>
            </a:endParaRPr>
          </a:p>
        </p:txBody>
      </p:sp>
      <p:pic>
        <p:nvPicPr>
          <p:cNvPr id="1027" name="Picture 3" descr="C:\Documents and Settings\Admin\Desktop\S__236863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10" y="1563837"/>
            <a:ext cx="3099460" cy="400232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Desktop\S__236863499.jpg"/>
          <p:cNvPicPr>
            <a:picLocks noChangeAspect="1" noChangeArrowheads="1"/>
          </p:cNvPicPr>
          <p:nvPr/>
        </p:nvPicPr>
        <p:blipFill>
          <a:blip r:embed="rId3" cstate="print"/>
          <a:srcRect t="26437" b="10123"/>
          <a:stretch>
            <a:fillRect/>
          </a:stretch>
        </p:blipFill>
        <p:spPr bwMode="auto">
          <a:xfrm>
            <a:off x="3679301" y="2013269"/>
            <a:ext cx="5279451" cy="28214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11" y="343197"/>
            <a:ext cx="8578734" cy="939339"/>
          </a:xfrm>
        </p:spPr>
        <p:txBody>
          <a:bodyPr/>
          <a:lstStyle/>
          <a:p>
            <a:pPr algn="ctr"/>
            <a: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+mj-cs"/>
              </a:rPr>
              <a:t>ตัวอย่างการจัดเก็บเอกสาร</a:t>
            </a:r>
            <a:endParaRPr lang="th-TH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+mj-cs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4" t="1571" r="1341" b="7221"/>
          <a:stretch>
            <a:fillRect/>
          </a:stretch>
        </p:blipFill>
        <p:spPr bwMode="auto">
          <a:xfrm>
            <a:off x="616414" y="1246909"/>
            <a:ext cx="8020743" cy="425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1921</TotalTime>
  <Words>505</Words>
  <Application>Microsoft Office PowerPoint</Application>
  <PresentationFormat>On-screen Show (4:3)</PresentationFormat>
  <Paragraphs>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Angsana New</vt:lpstr>
      <vt:lpstr>Calibri</vt:lpstr>
      <vt:lpstr>Cordia New</vt:lpstr>
      <vt:lpstr>PSL MethineeSP</vt:lpstr>
      <vt:lpstr>Wingdings</vt:lpstr>
      <vt:lpstr>Calibri Light</vt:lpstr>
      <vt:lpstr>ธีมของ Office</vt:lpstr>
      <vt:lpstr>Slide 1</vt:lpstr>
      <vt:lpstr>Slide 2</vt:lpstr>
      <vt:lpstr>  เนื้อหา </vt:lpstr>
      <vt:lpstr>วัตถุประสงค์ในการจัดแลกเปลี่ยนเรียนรู้</vt:lpstr>
      <vt:lpstr>แนวทางการปฏิบัติงานด้านการเงินและบัญชี</vt:lpstr>
      <vt:lpstr>รายงานการเงินประจำปี 2562 </vt:lpstr>
      <vt:lpstr>Slide 7</vt:lpstr>
      <vt:lpstr>ตัวอย่างการจัดเก็บเอกสาร</vt:lpstr>
      <vt:lpstr>ตัวอย่างการจัดเก็บเอกสาร</vt:lpstr>
      <vt:lpstr>ตัวอย่างการจัดเก็บเอกสาร</vt:lpstr>
      <vt:lpstr>แนวทางการปฏิบัติงานด้านรายงานการเงิน</vt:lpstr>
      <vt:lpstr>Slide 12</vt:lpstr>
      <vt:lpstr>แนวทางการปฏิบัติงานด้านรายงานการเงิน</vt:lpstr>
      <vt:lpstr>แนวทางการปฏิบัติงานด้านรายงานการเงิน</vt:lpstr>
      <vt:lpstr>แบบฟอร์มการรับ/เบิกจ่ายเงิน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Akarayut.ru</dc:creator>
  <cp:lastModifiedBy>Walailak University</cp:lastModifiedBy>
  <cp:revision>181</cp:revision>
  <cp:lastPrinted>2020-01-08T02:26:49Z</cp:lastPrinted>
  <dcterms:created xsi:type="dcterms:W3CDTF">2019-11-12T02:10:56Z</dcterms:created>
  <dcterms:modified xsi:type="dcterms:W3CDTF">2020-01-14T04:41:19Z</dcterms:modified>
</cp:coreProperties>
</file>